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9">
  <p:sldMasterIdLst>
    <p:sldMasterId id="2147483673" r:id="rId1"/>
    <p:sldMasterId id="2147483698" r:id="rId2"/>
  </p:sldMasterIdLst>
  <p:notesMasterIdLst>
    <p:notesMasterId r:id="rId40"/>
  </p:notesMasterIdLst>
  <p:sldIdLst>
    <p:sldId id="307" r:id="rId3"/>
    <p:sldId id="259" r:id="rId4"/>
    <p:sldId id="260" r:id="rId5"/>
    <p:sldId id="261" r:id="rId6"/>
    <p:sldId id="316" r:id="rId7"/>
    <p:sldId id="330" r:id="rId8"/>
    <p:sldId id="308" r:id="rId9"/>
    <p:sldId id="310" r:id="rId10"/>
    <p:sldId id="311" r:id="rId11"/>
    <p:sldId id="328" r:id="rId12"/>
    <p:sldId id="327" r:id="rId13"/>
    <p:sldId id="318" r:id="rId14"/>
    <p:sldId id="332" r:id="rId15"/>
    <p:sldId id="333" r:id="rId16"/>
    <p:sldId id="267" r:id="rId17"/>
    <p:sldId id="268" r:id="rId18"/>
    <p:sldId id="270" r:id="rId19"/>
    <p:sldId id="271" r:id="rId20"/>
    <p:sldId id="272" r:id="rId21"/>
    <p:sldId id="295" r:id="rId22"/>
    <p:sldId id="294" r:id="rId23"/>
    <p:sldId id="303" r:id="rId24"/>
    <p:sldId id="296" r:id="rId25"/>
    <p:sldId id="312" r:id="rId26"/>
    <p:sldId id="313" r:id="rId27"/>
    <p:sldId id="315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300" r:id="rId38"/>
    <p:sldId id="319" r:id="rId39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BB96E-A8D7-4545-9C2D-5720D1F29A15}" type="datetimeFigureOut">
              <a:rPr lang="it-IT" smtClean="0"/>
              <a:pPr/>
              <a:t>11/05/2025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530D7-1BC8-46D6-9D42-EF0610BAE3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822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530D7-1BC8-46D6-9D42-EF0610BAE365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08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530D7-1BC8-46D6-9D42-EF0610BAE365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08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530D7-1BC8-46D6-9D42-EF0610BAE365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494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530D7-1BC8-46D6-9D42-EF0610BAE365}" type="slidenum">
              <a:rPr lang="it-IT" smtClean="0">
                <a:solidFill>
                  <a:prstClr val="black"/>
                </a:solidFill>
              </a:rPr>
              <a:pPr/>
              <a:t>12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83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530D7-1BC8-46D6-9D42-EF0610BAE365}" type="slidenum">
              <a:rPr lang="it-IT" smtClean="0">
                <a:solidFill>
                  <a:prstClr val="black"/>
                </a:solidFill>
              </a:rPr>
              <a:pPr/>
              <a:t>13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41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530D7-1BC8-46D6-9D42-EF0610BAE365}" type="slidenum">
              <a:rPr lang="it-IT" smtClean="0">
                <a:solidFill>
                  <a:prstClr val="black"/>
                </a:solidFill>
              </a:rPr>
              <a:pPr/>
              <a:t>14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4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srgbClr val="C9C2D1"/>
              </a:solidFill>
            </a:endParaRPr>
          </a:p>
        </p:txBody>
      </p:sp>
      <p:sp>
        <p:nvSpPr>
          <p:cNvPr id="11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1610245-FC04-4E57-9885-F838B504C17F}" type="slidenum">
              <a:rPr lang="it-IT">
                <a:solidFill>
                  <a:srgbClr val="C9C2D1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44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ttangolo 14"/>
          <p:cNvSpPr/>
          <p:nvPr userDrawn="1"/>
        </p:nvSpPr>
        <p:spPr>
          <a:xfrm>
            <a:off x="747624" y="6286500"/>
            <a:ext cx="28481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i="1" dirty="0">
                <a:solidFill>
                  <a:prstClr val="black"/>
                </a:solidFill>
              </a:rPr>
              <a:t>La Domotica per il risparmio energetico</a:t>
            </a:r>
          </a:p>
        </p:txBody>
      </p:sp>
      <p:cxnSp>
        <p:nvCxnSpPr>
          <p:cNvPr id="9" name="Connettore 1 17"/>
          <p:cNvCxnSpPr/>
          <p:nvPr userDrawn="1"/>
        </p:nvCxnSpPr>
        <p:spPr>
          <a:xfrm>
            <a:off x="633413" y="6215063"/>
            <a:ext cx="81534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44632-9093-4C02-8570-C84A5C21DD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3" name="Rettangolo 12"/>
          <p:cNvSpPr/>
          <p:nvPr userDrawn="1"/>
        </p:nvSpPr>
        <p:spPr>
          <a:xfrm>
            <a:off x="8067664" y="6286500"/>
            <a:ext cx="7906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prstClr val="black"/>
                </a:solidFill>
              </a:rPr>
              <a:t>14.4.2012</a:t>
            </a:r>
          </a:p>
        </p:txBody>
      </p:sp>
    </p:spTree>
    <p:extLst>
      <p:ext uri="{BB962C8B-B14F-4D97-AF65-F5344CB8AC3E}">
        <p14:creationId xmlns:p14="http://schemas.microsoft.com/office/powerpoint/2010/main" val="330982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1113-246D-4C68-98C7-69D67DFA3A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Rettangolo 9"/>
          <p:cNvSpPr/>
          <p:nvPr userDrawn="1"/>
        </p:nvSpPr>
        <p:spPr>
          <a:xfrm>
            <a:off x="8067664" y="6286500"/>
            <a:ext cx="7906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prstClr val="black"/>
                </a:solidFill>
              </a:rPr>
              <a:t>14.4.2012</a:t>
            </a:r>
          </a:p>
        </p:txBody>
      </p:sp>
    </p:spTree>
    <p:extLst>
      <p:ext uri="{BB962C8B-B14F-4D97-AF65-F5344CB8AC3E}">
        <p14:creationId xmlns:p14="http://schemas.microsoft.com/office/powerpoint/2010/main" val="2787889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6C7A9-5472-460B-8FA5-B90750F574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4008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FE6F8B-DF83-45B3-8D1B-B6039A64ABBE}" type="datetimeFigureOut">
              <a:rPr lang="it-IT"/>
              <a:pPr>
                <a:defRPr/>
              </a:pPr>
              <a:t>11/05/2025</a:t>
            </a:fld>
            <a:endParaRPr lang="it-IT"/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>
              <a:solidFill>
                <a:srgbClr val="EAEBDE"/>
              </a:solidFill>
            </a:endParaRPr>
          </a:p>
        </p:txBody>
      </p:sp>
      <p:sp>
        <p:nvSpPr>
          <p:cNvPr id="11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60C3AAA-BEFF-4636-A99D-868EB8E69D55}" type="slidenum">
              <a:rPr lang="it-IT">
                <a:solidFill>
                  <a:srgbClr val="EAEBDE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06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Font typeface="Wingdings" pitchFamily="2" charset="2"/>
              <a:buChar char="§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110A1-623B-4928-93D4-C30BB60A1D5F}" type="datetimeFigureOut">
              <a:rPr lang="it-IT">
                <a:solidFill>
                  <a:srgbClr val="676A55"/>
                </a:solidFill>
              </a:rPr>
              <a:pPr>
                <a:defRPr/>
              </a:pPr>
              <a:t>11/05/2025</a:t>
            </a:fld>
            <a:endParaRPr lang="it-IT">
              <a:solidFill>
                <a:srgbClr val="676A55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96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7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B7F20-3983-4296-BAA9-8D6FAAA8B47E}" type="datetimeFigureOut">
              <a:rPr lang="it-IT">
                <a:solidFill>
                  <a:srgbClr val="676A55"/>
                </a:solidFill>
              </a:rPr>
              <a:pPr>
                <a:defRPr/>
              </a:pPr>
              <a:t>11/05/2025</a:t>
            </a:fld>
            <a:endParaRPr lang="it-IT">
              <a:solidFill>
                <a:srgbClr val="676A55"/>
              </a:solidFill>
            </a:endParaRPr>
          </a:p>
        </p:txBody>
      </p:sp>
      <p:sp>
        <p:nvSpPr>
          <p:cNvPr id="8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6F24209-6006-47FF-B4DD-588DF8038D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21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ttango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CF9C5E-088F-4BF1-88E7-952E834917C4}" type="datetimeFigureOut">
              <a:rPr lang="it-IT">
                <a:solidFill>
                  <a:srgbClr val="676A55"/>
                </a:solidFill>
              </a:rPr>
              <a:pPr>
                <a:defRPr/>
              </a:pPr>
              <a:t>11/05/2025</a:t>
            </a:fld>
            <a:endParaRPr lang="it-IT">
              <a:solidFill>
                <a:srgbClr val="676A55"/>
              </a:solidFill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10E1CA2-49E2-432D-90ED-60627EFF23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6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44BF6F8-F229-4420-BC20-BAEB1368809E}" type="datetimeFigureOut">
              <a:rPr lang="it-IT">
                <a:solidFill>
                  <a:srgbClr val="676A55"/>
                </a:solidFill>
              </a:rPr>
              <a:pPr>
                <a:defRPr/>
              </a:pPr>
              <a:t>11/05/2025</a:t>
            </a:fld>
            <a:endParaRPr lang="it-IT">
              <a:solidFill>
                <a:srgbClr val="676A55"/>
              </a:solidFill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F0FF2A4-060B-409F-9BF1-16949FB420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162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5EC7-8D8D-4C3B-8A64-889C8B8215AB}" type="datetimeFigureOut">
              <a:rPr lang="it-IT">
                <a:solidFill>
                  <a:srgbClr val="676A55"/>
                </a:solidFill>
              </a:rPr>
              <a:pPr>
                <a:defRPr/>
              </a:pPr>
              <a:t>11/05/2025</a:t>
            </a:fld>
            <a:endParaRPr lang="it-IT">
              <a:solidFill>
                <a:srgbClr val="676A55"/>
              </a:solidFill>
            </a:endParaRPr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59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4D22E-0CD7-4787-9FF3-293F1885C62D}" type="datetimeFigureOut">
              <a:rPr lang="it-IT">
                <a:solidFill>
                  <a:srgbClr val="676A55"/>
                </a:solidFill>
              </a:rPr>
              <a:pPr>
                <a:defRPr/>
              </a:pPr>
              <a:t>11/05/2025</a:t>
            </a:fld>
            <a:endParaRPr lang="it-IT">
              <a:solidFill>
                <a:srgbClr val="676A55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676A55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1E82306-5B49-4074-8260-F0F9F770068D}" type="slidenum">
              <a:rPr lang="it-IT">
                <a:solidFill>
                  <a:srgbClr val="676A55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2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571472" y="1571612"/>
            <a:ext cx="8153400" cy="4495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numero diapositiva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4BC34-EFCE-4CF3-9596-E9174D220D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2175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B4B8F-7469-436D-9913-994880DB6694}" type="datetimeFigureOut">
              <a:rPr lang="it-IT">
                <a:solidFill>
                  <a:srgbClr val="676A55"/>
                </a:solidFill>
              </a:rPr>
              <a:pPr>
                <a:defRPr/>
              </a:pPr>
              <a:t>11/05/2025</a:t>
            </a:fld>
            <a:endParaRPr lang="it-IT">
              <a:solidFill>
                <a:srgbClr val="676A55"/>
              </a:solidFill>
            </a:endParaRPr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11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ttangolo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13B49A3-D4F6-4113-ACC7-0D5AD396CE5E}" type="datetimeFigureOut">
              <a:rPr lang="it-IT">
                <a:solidFill>
                  <a:srgbClr val="676A55"/>
                </a:solidFill>
              </a:rPr>
              <a:pPr>
                <a:defRPr/>
              </a:pPr>
              <a:t>11/05/2025</a:t>
            </a:fld>
            <a:endParaRPr lang="it-IT">
              <a:solidFill>
                <a:srgbClr val="676A55"/>
              </a:solidFill>
            </a:endParaRPr>
          </a:p>
        </p:txBody>
      </p:sp>
      <p:sp>
        <p:nvSpPr>
          <p:cNvPr id="10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468CFEB-A1FC-4FE6-86FA-D1382CD54D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58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FD86D-4731-49FE-8D0B-485F62601B1E}" type="datetimeFigureOut">
              <a:rPr lang="it-IT">
                <a:solidFill>
                  <a:srgbClr val="676A55"/>
                </a:solidFill>
              </a:rPr>
              <a:pPr>
                <a:defRPr/>
              </a:pPr>
              <a:t>11/05/2025</a:t>
            </a:fld>
            <a:endParaRPr lang="it-IT">
              <a:solidFill>
                <a:srgbClr val="676A55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62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DA982-2509-4177-B90B-DF838DCDBEFF}" type="datetimeFigureOut">
              <a:rPr lang="it-IT">
                <a:solidFill>
                  <a:srgbClr val="676A55"/>
                </a:solidFill>
              </a:rPr>
              <a:pPr>
                <a:defRPr/>
              </a:pPr>
              <a:t>11/05/2025</a:t>
            </a:fld>
            <a:endParaRPr lang="it-IT">
              <a:solidFill>
                <a:srgbClr val="676A55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676A55"/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0733A9E-1E72-4E60-8C01-DF2D5DB25D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963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4D1D8-201F-4D0A-B475-77CB767C9577}" type="datetimeFigureOut">
              <a:rPr lang="it-IT">
                <a:solidFill>
                  <a:srgbClr val="676A55"/>
                </a:solidFill>
              </a:rPr>
              <a:pPr>
                <a:defRPr/>
              </a:pPr>
              <a:t>11/05/2025</a:t>
            </a:fld>
            <a:endParaRPr lang="it-IT">
              <a:solidFill>
                <a:srgbClr val="676A55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1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7" name="Segnaposto numero diapositiva 12"/>
          <p:cNvSpPr>
            <a:spLocks noGrp="1"/>
          </p:cNvSpPr>
          <p:nvPr>
            <p:ph type="sldNum" sz="quarter" idx="10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AC2AF8-ADB7-4AB2-BF0A-DA88B08C05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013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ttango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14"/>
          <p:cNvSpPr/>
          <p:nvPr userDrawn="1"/>
        </p:nvSpPr>
        <p:spPr>
          <a:xfrm>
            <a:off x="747624" y="6286500"/>
            <a:ext cx="28481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i="1" dirty="0">
                <a:solidFill>
                  <a:prstClr val="black"/>
                </a:solidFill>
              </a:rPr>
              <a:t>La Domotica per il risparmio energetico</a:t>
            </a:r>
          </a:p>
        </p:txBody>
      </p:sp>
      <p:cxnSp>
        <p:nvCxnSpPr>
          <p:cNvPr id="12" name="Connettore 1 17"/>
          <p:cNvCxnSpPr/>
          <p:nvPr userDrawn="1"/>
        </p:nvCxnSpPr>
        <p:spPr>
          <a:xfrm>
            <a:off x="633413" y="6215063"/>
            <a:ext cx="81534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4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028CF5F-9807-4153-85F0-41093F58BD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 userDrawn="1"/>
        </p:nvSpPr>
        <p:spPr>
          <a:xfrm>
            <a:off x="8067664" y="6286500"/>
            <a:ext cx="7906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prstClr val="black"/>
                </a:solidFill>
              </a:rPr>
              <a:t>14.4.2012</a:t>
            </a:r>
          </a:p>
        </p:txBody>
      </p:sp>
    </p:spTree>
    <p:extLst>
      <p:ext uri="{BB962C8B-B14F-4D97-AF65-F5344CB8AC3E}">
        <p14:creationId xmlns:p14="http://schemas.microsoft.com/office/powerpoint/2010/main" val="81344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tangolo 14"/>
          <p:cNvSpPr/>
          <p:nvPr userDrawn="1"/>
        </p:nvSpPr>
        <p:spPr>
          <a:xfrm>
            <a:off x="747624" y="6286500"/>
            <a:ext cx="28481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i="1" dirty="0">
                <a:solidFill>
                  <a:prstClr val="black"/>
                </a:solidFill>
              </a:rPr>
              <a:t>La Domotica per il risparmio energetico</a:t>
            </a:r>
          </a:p>
        </p:txBody>
      </p:sp>
      <p:cxnSp>
        <p:nvCxnSpPr>
          <p:cNvPr id="14" name="Connettore 1 17"/>
          <p:cNvCxnSpPr/>
          <p:nvPr userDrawn="1"/>
        </p:nvCxnSpPr>
        <p:spPr>
          <a:xfrm>
            <a:off x="633413" y="6215063"/>
            <a:ext cx="81534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E839962-F4E2-4868-9F5D-6978183BBD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20" name="Rettangolo 19"/>
          <p:cNvSpPr/>
          <p:nvPr userDrawn="1"/>
        </p:nvSpPr>
        <p:spPr>
          <a:xfrm>
            <a:off x="8067664" y="6286500"/>
            <a:ext cx="7906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prstClr val="black"/>
                </a:solidFill>
              </a:rPr>
              <a:t>14.4.2012</a:t>
            </a:r>
          </a:p>
        </p:txBody>
      </p:sp>
    </p:spTree>
    <p:extLst>
      <p:ext uri="{BB962C8B-B14F-4D97-AF65-F5344CB8AC3E}">
        <p14:creationId xmlns:p14="http://schemas.microsoft.com/office/powerpoint/2010/main" val="230208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ttango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14"/>
          <p:cNvSpPr/>
          <p:nvPr userDrawn="1"/>
        </p:nvSpPr>
        <p:spPr>
          <a:xfrm>
            <a:off x="747624" y="6286500"/>
            <a:ext cx="28481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i="1" dirty="0">
                <a:solidFill>
                  <a:prstClr val="black"/>
                </a:solidFill>
              </a:rPr>
              <a:t>La Domotica per il risparmio energetico</a:t>
            </a:r>
          </a:p>
        </p:txBody>
      </p:sp>
      <p:cxnSp>
        <p:nvCxnSpPr>
          <p:cNvPr id="8" name="Connettore 1 17"/>
          <p:cNvCxnSpPr/>
          <p:nvPr userDrawn="1"/>
        </p:nvCxnSpPr>
        <p:spPr>
          <a:xfrm>
            <a:off x="633413" y="6215063"/>
            <a:ext cx="81534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1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C87BF0-9F39-4E85-9A23-655673FDA6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8067664" y="6286500"/>
            <a:ext cx="7906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prstClr val="black"/>
                </a:solidFill>
              </a:rPr>
              <a:t>14.4.2012</a:t>
            </a:r>
          </a:p>
        </p:txBody>
      </p:sp>
    </p:spTree>
    <p:extLst>
      <p:ext uri="{BB962C8B-B14F-4D97-AF65-F5344CB8AC3E}">
        <p14:creationId xmlns:p14="http://schemas.microsoft.com/office/powerpoint/2010/main" val="71107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5E73BC7-C178-41D2-9068-E76B9B01009F}" type="slidenum">
              <a:rPr lang="it-IT">
                <a:solidFill>
                  <a:srgbClr val="69676D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69676D"/>
              </a:solidFill>
            </a:endParaRPr>
          </a:p>
        </p:txBody>
      </p:sp>
      <p:sp>
        <p:nvSpPr>
          <p:cNvPr id="5" name="Rettangolo 4"/>
          <p:cNvSpPr/>
          <p:nvPr userDrawn="1"/>
        </p:nvSpPr>
        <p:spPr>
          <a:xfrm>
            <a:off x="8067664" y="6286500"/>
            <a:ext cx="7906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prstClr val="black"/>
                </a:solidFill>
              </a:rPr>
              <a:t>14.4.2012</a:t>
            </a:r>
          </a:p>
        </p:txBody>
      </p:sp>
    </p:spTree>
    <p:extLst>
      <p:ext uri="{BB962C8B-B14F-4D97-AF65-F5344CB8AC3E}">
        <p14:creationId xmlns:p14="http://schemas.microsoft.com/office/powerpoint/2010/main" val="380077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ttango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14"/>
          <p:cNvSpPr/>
          <p:nvPr userDrawn="1"/>
        </p:nvSpPr>
        <p:spPr>
          <a:xfrm>
            <a:off x="747624" y="6286500"/>
            <a:ext cx="28481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i="1" dirty="0">
                <a:solidFill>
                  <a:prstClr val="black"/>
                </a:solidFill>
              </a:rPr>
              <a:t>La Domotica per il risparmio energetico</a:t>
            </a:r>
          </a:p>
        </p:txBody>
      </p:sp>
      <p:cxnSp>
        <p:nvCxnSpPr>
          <p:cNvPr id="11" name="Connettore 1 17"/>
          <p:cNvCxnSpPr/>
          <p:nvPr userDrawn="1"/>
        </p:nvCxnSpPr>
        <p:spPr>
          <a:xfrm>
            <a:off x="633413" y="6215063"/>
            <a:ext cx="81534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4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397EC7-F978-4FCE-838E-48D20CE645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 userDrawn="1"/>
        </p:nvSpPr>
        <p:spPr>
          <a:xfrm>
            <a:off x="8067664" y="6286500"/>
            <a:ext cx="7906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prstClr val="black"/>
                </a:solidFill>
              </a:rPr>
              <a:t>14.4.2012</a:t>
            </a:r>
          </a:p>
        </p:txBody>
      </p:sp>
    </p:spTree>
    <p:extLst>
      <p:ext uri="{BB962C8B-B14F-4D97-AF65-F5344CB8AC3E}">
        <p14:creationId xmlns:p14="http://schemas.microsoft.com/office/powerpoint/2010/main" val="200074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ttangolo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FF9119-99CA-40CA-A7C0-E5DFB2F6DEEB}" type="datetimeFigureOut">
              <a:rPr lang="it-IT">
                <a:solidFill>
                  <a:prstClr val="black"/>
                </a:solidFill>
              </a:rPr>
              <a:pPr>
                <a:defRPr/>
              </a:pPr>
              <a:t>11/05/2025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0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52F77881-AB8E-48D2-AA74-09CE1B25D6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44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poliba3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253442" y="260648"/>
            <a:ext cx="5711046" cy="5040000"/>
          </a:xfrm>
          <a:prstGeom prst="rect">
            <a:avLst/>
          </a:prstGeom>
        </p:spPr>
      </p:pic>
      <p:sp>
        <p:nvSpPr>
          <p:cNvPr id="1026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27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9B33D3D-FB9A-4C94-84A7-DF2290E280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98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ill Sans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6BB1C9"/>
        </a:buClr>
        <a:buSzPct val="75000"/>
        <a:buFont typeface="Wingdings" pitchFamily="2" charset="2"/>
        <a:buChar char="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6585CF"/>
        </a:buClr>
        <a:buSzPct val="65000"/>
        <a:buFont typeface="Wingdings" pitchFamily="2" charset="2"/>
        <a:buChar char="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27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0F85ABE-EB92-4FD5-8D8F-C96326008A1C}" type="datetimeFigureOut">
              <a:rPr lang="it-IT">
                <a:solidFill>
                  <a:srgbClr val="676A55"/>
                </a:solidFill>
              </a:rPr>
              <a:pPr>
                <a:defRPr/>
              </a:pPr>
              <a:t>11/05/2025</a:t>
            </a:fld>
            <a:endParaRPr lang="it-IT">
              <a:solidFill>
                <a:srgbClr val="676A55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srgbClr val="676A55"/>
              </a:solidFill>
            </a:endParaRPr>
          </a:p>
        </p:txBody>
      </p:sp>
      <p:sp>
        <p:nvSpPr>
          <p:cNvPr id="7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1279525"/>
            <a:ext cx="533400" cy="952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0550" y="1279525"/>
            <a:ext cx="8553450" cy="904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hyperlink" Target="http://www.myxyty.com/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21.pn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emf"/><Relationship Id="rId10" Type="http://schemas.openxmlformats.org/officeDocument/2006/relationships/image" Target="../media/image64.png"/><Relationship Id="rId4" Type="http://schemas.openxmlformats.org/officeDocument/2006/relationships/image" Target="../media/image58.jpeg"/><Relationship Id="rId9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62200" y="2000250"/>
            <a:ext cx="6477000" cy="26431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400" cap="none" dirty="0">
                <a:latin typeface="+mn-lt"/>
              </a:rPr>
              <a:t>Corso di Sostenibilità dei sistemi edilizi</a:t>
            </a:r>
            <a:br>
              <a:rPr lang="it-IT" sz="2400" cap="none" dirty="0">
                <a:latin typeface="+mn-lt"/>
              </a:rPr>
            </a:br>
            <a:r>
              <a:rPr lang="it-IT" sz="2400" cap="none" dirty="0">
                <a:latin typeface="+mn-lt"/>
              </a:rPr>
              <a:t>A.A. 2024/25</a:t>
            </a:r>
            <a:br>
              <a:rPr lang="it-IT" sz="2400" cap="none" dirty="0">
                <a:latin typeface="+mn-lt"/>
              </a:rPr>
            </a:br>
            <a:r>
              <a:rPr lang="it-IT" sz="1600" cap="none" dirty="0">
                <a:latin typeface="+mn-lt"/>
              </a:rPr>
              <a:t>Prof. Guido R. Dell’Osso</a:t>
            </a:r>
            <a:br>
              <a:rPr lang="it-IT" sz="2400" cap="none" dirty="0">
                <a:latin typeface="+mn-lt"/>
              </a:rPr>
            </a:br>
            <a:br>
              <a:rPr lang="it-IT" sz="2400" cap="none" dirty="0">
                <a:latin typeface="+mn-lt"/>
              </a:rPr>
            </a:br>
            <a:br>
              <a:rPr lang="it-IT" sz="2400" cap="none" dirty="0">
                <a:latin typeface="+mn-lt"/>
              </a:rPr>
            </a:br>
            <a:endParaRPr lang="it-IT" sz="2400" cap="none" dirty="0">
              <a:latin typeface="+mn-lt"/>
            </a:endParaRPr>
          </a:p>
        </p:txBody>
      </p:sp>
      <p:sp>
        <p:nvSpPr>
          <p:cNvPr id="13314" name="Sottotitolo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2800" b="1" dirty="0">
                <a:solidFill>
                  <a:schemeClr val="tx1"/>
                </a:solidFill>
              </a:rPr>
              <a:t>Building Automation per la Sostenibilità</a:t>
            </a:r>
            <a:endParaRPr lang="it-IT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11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it-IT" dirty="0"/>
              <a:t>Domotica e B.A.: scale di intervento e potenzialità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marL="319088" indent="-319088">
              <a:buFont typeface="Wingdings" pitchFamily="2" charset="2"/>
              <a:buChar char=""/>
            </a:pPr>
            <a:endParaRPr lang="it-IT" sz="1800" dirty="0"/>
          </a:p>
          <a:p>
            <a:pPr marL="319088" indent="-319088">
              <a:buFont typeface="Wingdings" pitchFamily="2" charset="2"/>
              <a:buChar char=""/>
            </a:pPr>
            <a:endParaRPr lang="it-IT" sz="1800" dirty="0"/>
          </a:p>
          <a:p>
            <a:pPr marL="319088" indent="-319088">
              <a:buFont typeface="Wingdings" pitchFamily="2" charset="2"/>
              <a:buChar char=""/>
            </a:pPr>
            <a:r>
              <a:rPr lang="it-IT" sz="1800" dirty="0"/>
              <a:t>Nelle nuove costruzioni o in occasione di interventi modificativi/sostitutivi dell’Organismo Edilizio e dei suoi componenti edilizi e impiantistici</a:t>
            </a:r>
          </a:p>
          <a:p>
            <a:pPr marL="319088" indent="-319088">
              <a:buFont typeface="Wingdings" pitchFamily="2" charset="2"/>
              <a:buChar char=""/>
            </a:pPr>
            <a:endParaRPr lang="it-IT" sz="1800" dirty="0"/>
          </a:p>
          <a:p>
            <a:pPr marL="319088" indent="-319088">
              <a:buFont typeface="Wingdings" pitchFamily="2" charset="2"/>
              <a:buChar char=""/>
            </a:pPr>
            <a:endParaRPr lang="it-IT" sz="1800" dirty="0"/>
          </a:p>
          <a:p>
            <a:pPr marL="319088" indent="-319088">
              <a:buFont typeface="Wingdings" pitchFamily="2" charset="2"/>
              <a:buChar char=""/>
            </a:pPr>
            <a:endParaRPr lang="it-IT" sz="1800" dirty="0"/>
          </a:p>
          <a:p>
            <a:pPr marL="319088" indent="-319088">
              <a:buFont typeface="Wingdings" pitchFamily="2" charset="2"/>
              <a:buChar char=""/>
            </a:pPr>
            <a:endParaRPr lang="it-IT" sz="1800" dirty="0"/>
          </a:p>
          <a:p>
            <a:pPr marL="319088" indent="-319088">
              <a:buFont typeface="Wingdings" pitchFamily="2" charset="2"/>
              <a:buChar char=""/>
            </a:pPr>
            <a:endParaRPr lang="it-IT" sz="1800" dirty="0"/>
          </a:p>
          <a:p>
            <a:pPr marL="319088" indent="-319088">
              <a:buFont typeface="Wingdings" pitchFamily="2" charset="2"/>
              <a:buChar char=""/>
            </a:pPr>
            <a:r>
              <a:rPr lang="it-IT" sz="1800" dirty="0"/>
              <a:t>In assenza di interventi/modifiche sull’Organismo Edilizio</a:t>
            </a:r>
          </a:p>
          <a:p>
            <a:pPr marL="319088" indent="-319088">
              <a:buFont typeface="Wingdings" pitchFamily="2" charset="2"/>
              <a:buChar char=""/>
            </a:pPr>
            <a:endParaRPr lang="it-IT" sz="1800" dirty="0"/>
          </a:p>
          <a:p>
            <a:pPr marL="319088" indent="-319088">
              <a:buFont typeface="Wingdings" pitchFamily="2" charset="2"/>
              <a:buChar char=""/>
            </a:pPr>
            <a:endParaRPr lang="it-IT" sz="1800" dirty="0"/>
          </a:p>
          <a:p>
            <a:pPr marL="319088" indent="-319088">
              <a:buFont typeface="Wingdings" pitchFamily="2" charset="2"/>
              <a:buChar char=""/>
            </a:pPr>
            <a:endParaRPr lang="it-IT" sz="1800" dirty="0"/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3625107" y="5373216"/>
            <a:ext cx="4957763" cy="5842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sz="1600" b="1">
                <a:solidFill>
                  <a:prstClr val="black"/>
                </a:solidFill>
              </a:rPr>
              <a:t>La domotica quale strumento non invasivo per l’efficientamento energetico degli edifici esistenti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3625107" y="3098031"/>
            <a:ext cx="4957763" cy="83502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sz="1600" b="1">
                <a:solidFill>
                  <a:prstClr val="black"/>
                </a:solidFill>
              </a:rPr>
              <a:t>La domotica per il controllo del risparmio energetico derivante dall’impiego di scelte progettuali per l’efficientamento degli edifici</a:t>
            </a:r>
          </a:p>
        </p:txBody>
      </p:sp>
    </p:spTree>
    <p:extLst>
      <p:ext uri="{BB962C8B-B14F-4D97-AF65-F5344CB8AC3E}">
        <p14:creationId xmlns:p14="http://schemas.microsoft.com/office/powerpoint/2010/main" val="307822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112" descr="Descrizione: G:\POLITECNICO\BORSA GARIBALDI\BOOK\per rielaborazione immagini\300 dpi\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01072"/>
            <a:ext cx="270357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Immagine 6" descr="Descrizione: F:\POLITECNICO\BORSA GARIBALDI\BOOK\per rielaborazione immagini\300 dpi\Sintesi Osservatorio Giugno 2013 (1.2.jp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8" y="4365344"/>
            <a:ext cx="334623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947428"/>
            <a:ext cx="356388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1" u="none" strike="noStrike" cap="none" normalizeH="0" baseline="0" dirty="0" bmk="_Toc362965267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Edifici a uso abitativo per epoca di costruzione. Valori percentuali, (Rielaborazione Censimento ISTAT, 2001</a:t>
            </a:r>
            <a:r>
              <a:rPr kumimoji="0" lang="it-IT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it-IT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597932"/>
            <a:ext cx="179568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1" u="none" strike="noStrike" cap="none" normalizeH="0" baseline="0" dirty="0" bmk="_Toc362965268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Investimenti in abitazioni (ANCE, 2013)</a:t>
            </a: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ill Sans M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ill Sans M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ill Sans M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ill Sans M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ill Sans M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ill Sans M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ill Sans M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it-IT" dirty="0"/>
              <a:t>Applicazioni per il patrimonio costruito esistente  </a:t>
            </a:r>
          </a:p>
          <a:p>
            <a:pPr eaLnBrk="1" hangingPunct="1"/>
            <a:r>
              <a:rPr lang="it-IT" dirty="0"/>
              <a:t>e per le nuove costruzioni</a:t>
            </a:r>
          </a:p>
        </p:txBody>
      </p:sp>
      <p:sp>
        <p:nvSpPr>
          <p:cNvPr id="5" name="Rettangolo 4"/>
          <p:cNvSpPr/>
          <p:nvPr/>
        </p:nvSpPr>
        <p:spPr>
          <a:xfrm>
            <a:off x="3563888" y="1628800"/>
            <a:ext cx="547260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/>
              <a:t>Il settore dell’automazione offre molteplici soluzioni atte a garantire, mediante l’installazione di reti intelligenti di sensori e attuatori, il governo di componenti e impianti già presenti, in un’ottica orientata al contenimento dei consumi energetici e al miglioramento del confort abitativo.</a:t>
            </a:r>
          </a:p>
          <a:p>
            <a:pPr algn="just"/>
            <a:endParaRPr lang="it-IT" sz="1400" dirty="0"/>
          </a:p>
          <a:p>
            <a:pPr algn="just"/>
            <a:r>
              <a:rPr lang="it-IT" sz="1400" b="1" dirty="0">
                <a:effectLst/>
              </a:rPr>
              <a:t>VANTAGGI</a:t>
            </a:r>
            <a:r>
              <a:rPr lang="it-IT" sz="1400" dirty="0">
                <a:effectLst/>
              </a:rPr>
              <a:t>: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it-IT" sz="1200" b="1" dirty="0"/>
              <a:t>reversibilità</a:t>
            </a:r>
            <a:r>
              <a:rPr lang="it-IT" sz="1200" dirty="0"/>
              <a:t>, grazie alle ridotte dimensioni delle parti fisiche costituenti il network di building </a:t>
            </a:r>
            <a:r>
              <a:rPr lang="it-IT" sz="1200" dirty="0" err="1"/>
              <a:t>automation</a:t>
            </a:r>
            <a:r>
              <a:rPr lang="it-IT" sz="1200" dirty="0"/>
              <a:t> e alla possibilità di disinstallare, mediante la semplice rimozione di componenti a secco , tali parti con conseguente riduzione anche dei flussi di rifiuti da C&amp;D derivanti dalle attività manutentive e sostitutive;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it-IT" sz="12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it-IT" sz="1200" b="1" dirty="0"/>
              <a:t>adattabilità al contesto</a:t>
            </a:r>
            <a:r>
              <a:rPr lang="it-IT" sz="1200" dirty="0"/>
              <a:t>, senza comportare interventi invasivi di modifica e/o integrazione dei componenti e impianti dell’edificio, non sempre attuabile in relazione alle specificità costruttive e ai vincoli interni ed esterni;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it-IT" sz="12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it-IT" sz="1200" b="1" dirty="0"/>
              <a:t>rapidità di installazione, </a:t>
            </a:r>
            <a:r>
              <a:rPr lang="it-IT" sz="1200" dirty="0"/>
              <a:t>con conseguente riduzione dei costi di intervento e di cantierizzazione nonché dei tempi con cui è possibile ottenere un migliore comportamento energetico/ambientale dell’edificio; 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it-IT" sz="12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it-IT" sz="1200" b="1" dirty="0"/>
              <a:t>rispetto</a:t>
            </a:r>
            <a:r>
              <a:rPr lang="it-IT" sz="1200" dirty="0"/>
              <a:t> del valore storico-artistico del patrimonio esistente e miglioramento delle prestazioni energetico-ambientali degli edifici;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it-IT" sz="12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it-IT" sz="1200" b="1" dirty="0"/>
              <a:t>flessibilità</a:t>
            </a:r>
            <a:r>
              <a:rPr lang="it-IT" sz="1200" dirty="0"/>
              <a:t> nei confronti della possibile evoluzione dei quadri esigenziali e scalabilità del sistema, in relazione alle destinazioni d’uso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it-IT" sz="12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it-IT" sz="1200" b="1" dirty="0"/>
              <a:t>governo da remoto.</a:t>
            </a:r>
          </a:p>
        </p:txBody>
      </p:sp>
    </p:spTree>
    <p:extLst>
      <p:ext uri="{BB962C8B-B14F-4D97-AF65-F5344CB8AC3E}">
        <p14:creationId xmlns:p14="http://schemas.microsoft.com/office/powerpoint/2010/main" val="169288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t-IT" dirty="0"/>
              <a:t>Lo sviluppo delle </a:t>
            </a:r>
            <a:r>
              <a:rPr lang="it-IT" dirty="0" err="1"/>
              <a:t>tecnlologie</a:t>
            </a:r>
            <a:r>
              <a:rPr lang="it-IT" dirty="0"/>
              <a:t> </a:t>
            </a:r>
            <a:r>
              <a:rPr lang="it-IT" dirty="0" err="1"/>
              <a:t>low</a:t>
            </a:r>
            <a:r>
              <a:rPr lang="it-IT" dirty="0"/>
              <a:t> </a:t>
            </a:r>
            <a:r>
              <a:rPr lang="it-IT" dirty="0" err="1"/>
              <a:t>cost</a:t>
            </a:r>
            <a:r>
              <a:rPr lang="it-IT" dirty="0"/>
              <a:t> e </a:t>
            </a:r>
            <a:r>
              <a:rPr lang="it-IT" dirty="0" err="1"/>
              <a:t>user</a:t>
            </a:r>
            <a:r>
              <a:rPr lang="it-IT" dirty="0"/>
              <a:t> </a:t>
            </a:r>
            <a:r>
              <a:rPr lang="it-IT" dirty="0" err="1"/>
              <a:t>firendly</a:t>
            </a:r>
            <a:br>
              <a:rPr lang="it-IT" dirty="0"/>
            </a:br>
            <a:r>
              <a:rPr lang="it-IT" dirty="0"/>
              <a:t>e il governo dei sistemi da remoto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2050" name="Immagine 27" descr="Descrizione: contenu myxybox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1618456"/>
            <a:ext cx="180022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magine 28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3212976"/>
            <a:ext cx="18002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512" y="1809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6512" y="5181704"/>
            <a:ext cx="1749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1" u="none" strike="noStrike" cap="none" normalizeH="0" baseline="0" dirty="0" bmk="_Toc36234283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Sistema </a:t>
            </a:r>
            <a:r>
              <a:rPr kumimoji="0" lang="it-IT" sz="800" b="0" i="1" u="none" strike="noStrike" cap="none" normalizeH="0" baseline="0" dirty="0" err="1" bmk="_Toc36234283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MyxyBox</a:t>
            </a:r>
            <a:r>
              <a:rPr kumimoji="0" lang="it-IT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it-IT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www.myxyty.com</a:t>
            </a:r>
            <a:r>
              <a:rPr kumimoji="0" lang="it-IT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54" name="Immagine 254" descr="Descrizione: G:\POLITECNICO\BORSA GARIBALDI\BOOK\per rielaborazione immagini\300 dpi\21.jpg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0" y="1618456"/>
            <a:ext cx="18002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160240" y="3183695"/>
            <a:ext cx="1800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1" u="none" strike="noStrike" cap="none" normalizeH="0" baseline="0" dirty="0" bmk="_Toc36296519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Sistema </a:t>
            </a:r>
            <a:r>
              <a:rPr kumimoji="0" lang="it-IT" sz="800" b="0" i="1" u="none" strike="noStrike" cap="none" normalizeH="0" baseline="0" dirty="0" err="1" bmk="_Toc36296519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ImperiHome</a:t>
            </a:r>
            <a:r>
              <a:rPr kumimoji="0" lang="it-IT" sz="800" b="0" i="1" u="none" strike="noStrike" cap="none" normalizeH="0" baseline="0" dirty="0" bmk="_Toc36296519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(www.imperihome.com)</a:t>
            </a: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57" name="Immagine 255" descr="Descrizione: G:\POLITECNICO\BORSA GARIBALDI\BOOK\per rielaborazione immagini\300 dpi\22.jpg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0" y="3717032"/>
            <a:ext cx="3962400" cy="23717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160240" y="6209635"/>
            <a:ext cx="22381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1" u="none" strike="noStrike" cap="none" normalizeH="0" baseline="0" dirty="0" bmk="_Toc362342836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Struttura del sistema </a:t>
            </a:r>
            <a:r>
              <a:rPr kumimoji="0" lang="it-IT" sz="800" b="0" i="1" u="none" strike="noStrike" cap="none" normalizeH="0" baseline="0" dirty="0" err="1" bmk="_Toc362342836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Zibase</a:t>
            </a:r>
            <a:r>
              <a:rPr kumimoji="0" lang="it-IT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(www.zodianet.com)</a:t>
            </a: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60" name="Immagine 29"/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87" y="1618456"/>
            <a:ext cx="18002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375187" y="3196659"/>
            <a:ext cx="187102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1" u="none" strike="noStrike" cap="none" normalizeH="0" baseline="0" dirty="0" bmk="_Toc3629651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Sistema </a:t>
            </a:r>
            <a:r>
              <a:rPr kumimoji="0" lang="it-IT" sz="800" b="0" i="1" u="none" strike="noStrike" cap="none" normalizeH="0" baseline="0" dirty="0" err="1" bmk="_Toc3629651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Think</a:t>
            </a:r>
            <a:r>
              <a:rPr kumimoji="0" lang="it-IT" sz="800" b="0" i="1" u="none" strike="noStrike" cap="none" normalizeH="0" baseline="0" dirty="0" bmk="_Toc3629651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Simple (www.vitrum.com)</a:t>
            </a: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4" name="Immagine 34" descr="Descrizione: G:\POLITECNICO\BORSA GARIBALDI\BOOK\per rielaborazione immagini\300 dpi\24_1.jpg"/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1809750"/>
            <a:ext cx="17907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Immagine 38" descr="Descrizione: G:\POLITECNICO\BORSA GARIBALDI\BOOK\per rielaborazione immagini\300 dpi\24_2.jpg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3772644"/>
            <a:ext cx="18002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36512" y="2047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128792" y="4617422"/>
            <a:ext cx="163217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1" u="none" strike="noStrike" cap="none" normalizeH="0" baseline="0" dirty="0" bmk="_Toc362965196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Sistema Arduino</a:t>
            </a:r>
            <a:r>
              <a:rPr kumimoji="0" lang="it-IT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(www.arduino.cc)</a:t>
            </a: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3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t-IT" dirty="0"/>
              <a:t>La B.A. per l’edificio intelligente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512" y="1809750"/>
            <a:ext cx="89279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827584" y="1447800"/>
            <a:ext cx="756084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/>
              <a:t>L’integrazione dei </a:t>
            </a:r>
            <a:r>
              <a:rPr lang="it-IT" sz="1400" i="1" dirty="0"/>
              <a:t>Building Automation System</a:t>
            </a:r>
            <a:r>
              <a:rPr lang="it-IT" sz="1400" dirty="0"/>
              <a:t>, </a:t>
            </a:r>
            <a:r>
              <a:rPr lang="it-IT" sz="1400" i="1" dirty="0"/>
              <a:t>Telecommunication System</a:t>
            </a:r>
            <a:r>
              <a:rPr lang="it-IT" sz="1400" dirty="0"/>
              <a:t>, </a:t>
            </a:r>
            <a:r>
              <a:rPr lang="it-IT" sz="1400" i="1" dirty="0"/>
              <a:t>Office Automation System</a:t>
            </a:r>
            <a:r>
              <a:rPr lang="it-IT" sz="1400" dirty="0"/>
              <a:t> e </a:t>
            </a:r>
            <a:r>
              <a:rPr lang="it-IT" sz="1400" i="1" dirty="0"/>
              <a:t>Computer </a:t>
            </a:r>
            <a:r>
              <a:rPr lang="it-IT" sz="1400" i="1" dirty="0" err="1"/>
              <a:t>Aided</a:t>
            </a:r>
            <a:r>
              <a:rPr lang="it-IT" sz="1400" i="1" dirty="0"/>
              <a:t> </a:t>
            </a:r>
            <a:r>
              <a:rPr lang="it-IT" sz="1400" i="1" dirty="0" err="1"/>
              <a:t>Facility</a:t>
            </a:r>
            <a:r>
              <a:rPr lang="it-IT" sz="1400" i="1" dirty="0"/>
              <a:t> Management System</a:t>
            </a:r>
            <a:r>
              <a:rPr lang="it-IT" sz="1400" dirty="0"/>
              <a:t> determina la definizione del concetto di </a:t>
            </a:r>
          </a:p>
          <a:p>
            <a:pPr algn="ctr"/>
            <a:r>
              <a:rPr lang="it-IT" sz="1600" b="1" i="1" dirty="0" err="1"/>
              <a:t>Intelligent</a:t>
            </a:r>
            <a:r>
              <a:rPr lang="it-IT" sz="1600" b="1" i="1" dirty="0"/>
              <a:t> Building </a:t>
            </a:r>
            <a:r>
              <a:rPr lang="it-IT" sz="1600" b="1" i="1" dirty="0" err="1"/>
              <a:t>technology</a:t>
            </a:r>
            <a:r>
              <a:rPr lang="it-IT" sz="1600" b="1" dirty="0"/>
              <a:t>. </a:t>
            </a:r>
          </a:p>
          <a:p>
            <a:pPr algn="just"/>
            <a:endParaRPr lang="it-IT" sz="1400" dirty="0"/>
          </a:p>
          <a:p>
            <a:pPr algn="just"/>
            <a:r>
              <a:rPr lang="en-US" sz="1400" dirty="0" err="1"/>
              <a:t>Infatti</a:t>
            </a:r>
            <a:r>
              <a:rPr lang="en-US" sz="1400" dirty="0"/>
              <a:t>, </a:t>
            </a:r>
            <a:r>
              <a:rPr lang="en-US" sz="1400" dirty="0" err="1"/>
              <a:t>una</a:t>
            </a:r>
            <a:r>
              <a:rPr lang="en-US" sz="1400" dirty="0"/>
              <a:t> </a:t>
            </a:r>
            <a:r>
              <a:rPr lang="en-US" sz="1400" dirty="0" err="1"/>
              <a:t>delle</a:t>
            </a:r>
            <a:r>
              <a:rPr lang="en-US" sz="1400" dirty="0"/>
              <a:t> prime </a:t>
            </a:r>
            <a:r>
              <a:rPr lang="en-US" sz="1400" dirty="0" err="1"/>
              <a:t>definizioni</a:t>
            </a:r>
            <a:r>
              <a:rPr lang="en-US" sz="1400" dirty="0"/>
              <a:t> di </a:t>
            </a:r>
            <a:r>
              <a:rPr lang="en-US" sz="1400" i="1" dirty="0"/>
              <a:t>intelligent building</a:t>
            </a:r>
            <a:r>
              <a:rPr lang="en-US" sz="1400" dirty="0"/>
              <a:t>, </a:t>
            </a:r>
            <a:r>
              <a:rPr lang="en-US" sz="1400" dirty="0" err="1"/>
              <a:t>coniata</a:t>
            </a:r>
            <a:r>
              <a:rPr lang="en-US" sz="1400" dirty="0"/>
              <a:t> dal Intelligent Buildings Institute, lo </a:t>
            </a:r>
            <a:r>
              <a:rPr lang="en-US" sz="1400" dirty="0" err="1"/>
              <a:t>definisce</a:t>
            </a:r>
            <a:r>
              <a:rPr lang="en-US" sz="1400" dirty="0"/>
              <a:t> </a:t>
            </a:r>
          </a:p>
          <a:p>
            <a:pPr algn="just"/>
            <a:r>
              <a:rPr lang="en-US" sz="1400" dirty="0"/>
              <a:t>“</a:t>
            </a:r>
            <a:r>
              <a:rPr lang="en-US" sz="1400" i="1" dirty="0"/>
              <a:t>one which provides a productive and cost-effective environment through optimization of four basic elements: structure, systems, services and management, and the interrelationship between them</a:t>
            </a:r>
            <a:r>
              <a:rPr lang="en-US" sz="1400" dirty="0"/>
              <a:t>”. 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dirty="0"/>
              <a:t>In Europa la </a:t>
            </a:r>
            <a:r>
              <a:rPr lang="en-US" sz="1400" dirty="0" err="1"/>
              <a:t>definizione</a:t>
            </a:r>
            <a:r>
              <a:rPr lang="en-US" sz="1400" dirty="0"/>
              <a:t> </a:t>
            </a:r>
            <a:r>
              <a:rPr lang="en-US" sz="1400" dirty="0" err="1"/>
              <a:t>fornita</a:t>
            </a:r>
            <a:r>
              <a:rPr lang="en-US" sz="1400" dirty="0"/>
              <a:t> dal European Intelligent Buildings Group </a:t>
            </a:r>
            <a:r>
              <a:rPr lang="en-US" sz="1400" dirty="0" err="1"/>
              <a:t>mette</a:t>
            </a:r>
            <a:r>
              <a:rPr lang="en-US" sz="1400" dirty="0"/>
              <a:t> al </a:t>
            </a:r>
            <a:r>
              <a:rPr lang="en-US" sz="1400" dirty="0" err="1"/>
              <a:t>centro</a:t>
            </a:r>
            <a:r>
              <a:rPr lang="en-US" sz="1400" dirty="0"/>
              <a:t> </a:t>
            </a:r>
            <a:r>
              <a:rPr lang="en-US" sz="1400" dirty="0" err="1"/>
              <a:t>della</a:t>
            </a:r>
            <a:r>
              <a:rPr lang="en-US" sz="1400" dirty="0"/>
              <a:t> </a:t>
            </a:r>
            <a:r>
              <a:rPr lang="en-US" sz="1400" dirty="0" err="1"/>
              <a:t>questione</a:t>
            </a:r>
            <a:r>
              <a:rPr lang="en-US" sz="1400" dirty="0"/>
              <a:t> la </a:t>
            </a:r>
            <a:r>
              <a:rPr lang="en-US" sz="1400" dirty="0" err="1"/>
              <a:t>gestione</a:t>
            </a:r>
            <a:r>
              <a:rPr lang="en-US" sz="1400" dirty="0"/>
              <a:t> </a:t>
            </a:r>
            <a:r>
              <a:rPr lang="en-US" sz="1400" dirty="0" err="1"/>
              <a:t>delle</a:t>
            </a:r>
            <a:r>
              <a:rPr lang="en-US" sz="1400" dirty="0"/>
              <a:t> </a:t>
            </a:r>
            <a:r>
              <a:rPr lang="en-US" sz="1400" dirty="0" err="1"/>
              <a:t>risorse</a:t>
            </a:r>
            <a:r>
              <a:rPr lang="en-US" sz="1400" dirty="0"/>
              <a:t> in </a:t>
            </a:r>
            <a:r>
              <a:rPr lang="en-US" sz="1400" dirty="0" err="1"/>
              <a:t>quanto</a:t>
            </a:r>
            <a:r>
              <a:rPr lang="en-US" sz="1400" dirty="0"/>
              <a:t> </a:t>
            </a:r>
            <a:r>
              <a:rPr lang="en-US" sz="1400" dirty="0" err="1"/>
              <a:t>l’edificio</a:t>
            </a:r>
            <a:r>
              <a:rPr lang="en-US" sz="1400" dirty="0"/>
              <a:t> </a:t>
            </a:r>
            <a:r>
              <a:rPr lang="en-US" sz="1400" dirty="0" err="1"/>
              <a:t>intelligente</a:t>
            </a:r>
            <a:r>
              <a:rPr lang="en-US" sz="1400" dirty="0"/>
              <a:t> “</a:t>
            </a:r>
            <a:r>
              <a:rPr lang="en-US" sz="1400" i="1" dirty="0"/>
              <a:t>creates an environment which maximizes the effectiveness of the building’s occupants while at the same time enabling efficient management of resources with minimum life-time costs of hardware and facilities</a:t>
            </a:r>
            <a:r>
              <a:rPr lang="en-US" sz="1400" dirty="0"/>
              <a:t>”.</a:t>
            </a:r>
          </a:p>
          <a:p>
            <a:pPr algn="just"/>
            <a:endParaRPr lang="it-IT" sz="1400" dirty="0"/>
          </a:p>
          <a:p>
            <a:pPr algn="just"/>
            <a:r>
              <a:rPr lang="it-IT" sz="1400" dirty="0"/>
              <a:t>In realtà,</a:t>
            </a:r>
            <a:r>
              <a:rPr lang="it-IT" sz="1400" i="1" dirty="0"/>
              <a:t> </a:t>
            </a:r>
            <a:r>
              <a:rPr lang="it-IT" sz="1400" dirty="0"/>
              <a:t>sebbene diverse organizzazioni abbiano tentato di stabilire un significato univoco al concetto di </a:t>
            </a:r>
            <a:r>
              <a:rPr lang="it-IT" sz="1400" i="1" dirty="0" err="1"/>
              <a:t>Intelligent</a:t>
            </a:r>
            <a:r>
              <a:rPr lang="it-IT" sz="1400" i="1" dirty="0"/>
              <a:t> Building</a:t>
            </a:r>
            <a:r>
              <a:rPr lang="it-IT" sz="1400" dirty="0"/>
              <a:t>, si riscontrano diversi tipi di “intelligenza dell'edificio”, peraltro, in continua evoluzione. </a:t>
            </a:r>
          </a:p>
          <a:p>
            <a:pPr algn="just"/>
            <a:r>
              <a:rPr lang="it-IT" sz="1400" dirty="0"/>
              <a:t>L’</a:t>
            </a:r>
            <a:r>
              <a:rPr lang="it-IT" sz="1400" i="1" dirty="0" err="1"/>
              <a:t>Intelligent</a:t>
            </a:r>
            <a:r>
              <a:rPr lang="it-IT" sz="1400" i="1" dirty="0"/>
              <a:t> building </a:t>
            </a:r>
            <a:r>
              <a:rPr lang="it-IT" sz="1400" i="1" dirty="0" err="1"/>
              <a:t>envelope</a:t>
            </a:r>
            <a:r>
              <a:rPr lang="it-IT" sz="1400" dirty="0"/>
              <a:t>,</a:t>
            </a:r>
            <a:r>
              <a:rPr lang="it-IT" sz="1400" i="1" dirty="0"/>
              <a:t> </a:t>
            </a:r>
            <a:r>
              <a:rPr lang="it-IT" sz="1400" dirty="0"/>
              <a:t>per noi particolarmente interessante, è, ad esempio, rappresentazione di una capacità di automazione dell’involucro edilizio e dei suoi componenti di rispondere in maniera adattiva ai cambiamenti del contesto e dell’ambiente, modificando le proprie caratteristiche termo-fisiche, come resistenza termica e permeabilità, le proprietà ottiche per le strategie di controllo degli apporti solari e le proprietà funzionali mutuando il funzionamento delle aperture per garantire meccanismi di ventilazione naturale. </a:t>
            </a:r>
          </a:p>
        </p:txBody>
      </p:sp>
    </p:spTree>
    <p:extLst>
      <p:ext uri="{BB962C8B-B14F-4D97-AF65-F5344CB8AC3E}">
        <p14:creationId xmlns:p14="http://schemas.microsoft.com/office/powerpoint/2010/main" val="75306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t-IT" dirty="0"/>
              <a:t>La B.A. e le valutazioni di sostenibilità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512" y="1809750"/>
            <a:ext cx="89279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827584" y="1447800"/>
            <a:ext cx="756084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pPr algn="just"/>
            <a:r>
              <a:rPr lang="it-IT" sz="1600" dirty="0"/>
              <a:t>Le emergenti potenzialità della B.A. sono oggetto di analisi anche nei metodi di valutazione di sostenibilità che, sebbene talvolta in modo riduzionistico, ne valutano gli effetti con crescente attenzione.  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dirty="0"/>
              <a:t>Tuttavia, a ben guardare, ad esempio, nel protocollo ITACA non si riscontra una particolare valorizzazione della B.A., considerato che il punteggio attribuibile è molto modesto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dirty="0"/>
              <a:t>Approccio diverso, invece, poiché attuato con specifica attenzione ad una prospettazione orientata a processi edilizi circolari, appare quello del Life </a:t>
            </a:r>
            <a:r>
              <a:rPr lang="it-IT" sz="1600" dirty="0" err="1"/>
              <a:t>Cycle</a:t>
            </a:r>
            <a:r>
              <a:rPr lang="it-IT" sz="1600" dirty="0"/>
              <a:t> </a:t>
            </a:r>
            <a:r>
              <a:rPr lang="it-IT" sz="1600" dirty="0" err="1"/>
              <a:t>Assessment</a:t>
            </a:r>
            <a:r>
              <a:rPr lang="it-IT" sz="1600" dirty="0"/>
              <a:t> (LCA) che, indagando l’impatto complessivo dell’intero ciclo di vita, delinea con maggiore obiettività il livello di sostenibilità degli interventi caratterizzati da sistemi di B.A., 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dirty="0"/>
              <a:t>valorizzandone la componente immateriale quando sottoposti, in termini comparativi, a raffronti con i tradizionali interventi edilizi più onerosi e invasivi,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dirty="0"/>
              <a:t>come vedremo nella trattazione delle procedure LCA. </a:t>
            </a:r>
          </a:p>
          <a:p>
            <a:pPr algn="just"/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37844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t-IT" dirty="0"/>
              <a:t>L’architettura dei sistemi </a:t>
            </a:r>
            <a:r>
              <a:rPr lang="it-IT" dirty="0" err="1"/>
              <a:t>domotici</a:t>
            </a:r>
            <a:r>
              <a:rPr lang="it-IT" dirty="0"/>
              <a:t> e di B.A.</a:t>
            </a:r>
            <a:br>
              <a:rPr lang="it-IT" dirty="0"/>
            </a:br>
            <a:r>
              <a:rPr lang="it-IT" sz="2000" dirty="0"/>
              <a:t>(in particolare per l’ottimizzazione dei consumi energetici)</a:t>
            </a:r>
          </a:p>
        </p:txBody>
      </p:sp>
      <p:grpSp>
        <p:nvGrpSpPr>
          <p:cNvPr id="16386" name="Gruppo 11"/>
          <p:cNvGrpSpPr>
            <a:grpSpLocks/>
          </p:cNvGrpSpPr>
          <p:nvPr/>
        </p:nvGrpSpPr>
        <p:grpSpPr bwMode="auto">
          <a:xfrm>
            <a:off x="571500" y="1714500"/>
            <a:ext cx="1439863" cy="576263"/>
            <a:chOff x="571472" y="1714488"/>
            <a:chExt cx="1440000" cy="576000"/>
          </a:xfrm>
        </p:grpSpPr>
        <p:sp>
          <p:nvSpPr>
            <p:cNvPr id="4" name="Ovale 3"/>
            <p:cNvSpPr>
              <a:spLocks noChangeAspect="1"/>
            </p:cNvSpPr>
            <p:nvPr/>
          </p:nvSpPr>
          <p:spPr>
            <a:xfrm>
              <a:off x="571472" y="1714488"/>
              <a:ext cx="1440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3593" name="CasellaDiTesto 7"/>
            <p:cNvSpPr txBox="1">
              <a:spLocks noChangeArrowheads="1"/>
            </p:cNvSpPr>
            <p:nvPr/>
          </p:nvSpPr>
          <p:spPr bwMode="auto">
            <a:xfrm>
              <a:off x="714348" y="1857364"/>
              <a:ext cx="10715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200">
                  <a:solidFill>
                    <a:prstClr val="black"/>
                  </a:solidFill>
                </a:rPr>
                <a:t>Sensore 1</a:t>
              </a:r>
            </a:p>
          </p:txBody>
        </p:sp>
      </p:grpSp>
      <p:grpSp>
        <p:nvGrpSpPr>
          <p:cNvPr id="16387" name="Gruppo 12"/>
          <p:cNvGrpSpPr>
            <a:grpSpLocks/>
          </p:cNvGrpSpPr>
          <p:nvPr/>
        </p:nvGrpSpPr>
        <p:grpSpPr bwMode="auto">
          <a:xfrm>
            <a:off x="571500" y="2570163"/>
            <a:ext cx="1439863" cy="576262"/>
            <a:chOff x="571472" y="2570245"/>
            <a:chExt cx="1440000" cy="576000"/>
          </a:xfrm>
        </p:grpSpPr>
        <p:sp>
          <p:nvSpPr>
            <p:cNvPr id="5" name="Ovale 4"/>
            <p:cNvSpPr>
              <a:spLocks noChangeAspect="1"/>
            </p:cNvSpPr>
            <p:nvPr/>
          </p:nvSpPr>
          <p:spPr>
            <a:xfrm>
              <a:off x="571472" y="2570245"/>
              <a:ext cx="1440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3591" name="CasellaDiTesto 8"/>
            <p:cNvSpPr txBox="1">
              <a:spLocks noChangeArrowheads="1"/>
            </p:cNvSpPr>
            <p:nvPr/>
          </p:nvSpPr>
          <p:spPr bwMode="auto">
            <a:xfrm>
              <a:off x="714348" y="2723373"/>
              <a:ext cx="10715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200">
                  <a:solidFill>
                    <a:prstClr val="black"/>
                  </a:solidFill>
                </a:rPr>
                <a:t>Sensore 2</a:t>
              </a:r>
            </a:p>
          </p:txBody>
        </p:sp>
      </p:grpSp>
      <p:grpSp>
        <p:nvGrpSpPr>
          <p:cNvPr id="16388" name="Gruppo 13"/>
          <p:cNvGrpSpPr>
            <a:grpSpLocks/>
          </p:cNvGrpSpPr>
          <p:nvPr/>
        </p:nvGrpSpPr>
        <p:grpSpPr bwMode="auto">
          <a:xfrm>
            <a:off x="571500" y="3425825"/>
            <a:ext cx="1439863" cy="576263"/>
            <a:chOff x="571472" y="3426002"/>
            <a:chExt cx="1440000" cy="576000"/>
          </a:xfrm>
        </p:grpSpPr>
        <p:sp>
          <p:nvSpPr>
            <p:cNvPr id="6" name="Ovale 5"/>
            <p:cNvSpPr>
              <a:spLocks noChangeAspect="1"/>
            </p:cNvSpPr>
            <p:nvPr/>
          </p:nvSpPr>
          <p:spPr>
            <a:xfrm>
              <a:off x="571472" y="3426002"/>
              <a:ext cx="1440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3589" name="CasellaDiTesto 9"/>
            <p:cNvSpPr txBox="1">
              <a:spLocks noChangeArrowheads="1"/>
            </p:cNvSpPr>
            <p:nvPr/>
          </p:nvSpPr>
          <p:spPr bwMode="auto">
            <a:xfrm>
              <a:off x="714348" y="3580629"/>
              <a:ext cx="10715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200">
                  <a:solidFill>
                    <a:prstClr val="black"/>
                  </a:solidFill>
                </a:rPr>
                <a:t>Sensore 3</a:t>
              </a:r>
            </a:p>
          </p:txBody>
        </p:sp>
      </p:grpSp>
      <p:grpSp>
        <p:nvGrpSpPr>
          <p:cNvPr id="16389" name="Gruppo 14"/>
          <p:cNvGrpSpPr>
            <a:grpSpLocks/>
          </p:cNvGrpSpPr>
          <p:nvPr/>
        </p:nvGrpSpPr>
        <p:grpSpPr bwMode="auto">
          <a:xfrm>
            <a:off x="571500" y="4924425"/>
            <a:ext cx="1439863" cy="576263"/>
            <a:chOff x="571472" y="4924702"/>
            <a:chExt cx="1440000" cy="576000"/>
          </a:xfrm>
        </p:grpSpPr>
        <p:sp>
          <p:nvSpPr>
            <p:cNvPr id="7" name="Ovale 6"/>
            <p:cNvSpPr>
              <a:spLocks noChangeAspect="1"/>
            </p:cNvSpPr>
            <p:nvPr/>
          </p:nvSpPr>
          <p:spPr>
            <a:xfrm>
              <a:off x="571472" y="4924702"/>
              <a:ext cx="1440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3587" name="CasellaDiTesto 10"/>
            <p:cNvSpPr txBox="1">
              <a:spLocks noChangeArrowheads="1"/>
            </p:cNvSpPr>
            <p:nvPr/>
          </p:nvSpPr>
          <p:spPr bwMode="auto">
            <a:xfrm>
              <a:off x="714348" y="5072074"/>
              <a:ext cx="10715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200">
                  <a:solidFill>
                    <a:prstClr val="black"/>
                  </a:solidFill>
                </a:rPr>
                <a:t>Sensore X</a:t>
              </a: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3143240" y="2714620"/>
            <a:ext cx="2214578" cy="1214446"/>
            <a:chOff x="3000364" y="2714620"/>
            <a:chExt cx="2214578" cy="1214446"/>
          </a:xfrm>
          <a:solidFill>
            <a:schemeClr val="tx2"/>
          </a:solidFill>
        </p:grpSpPr>
        <p:sp>
          <p:nvSpPr>
            <p:cNvPr id="16" name="Rettangolo 15"/>
            <p:cNvSpPr/>
            <p:nvPr/>
          </p:nvSpPr>
          <p:spPr>
            <a:xfrm>
              <a:off x="3000364" y="2714620"/>
              <a:ext cx="2214578" cy="121444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3143240" y="2996983"/>
              <a:ext cx="2000264" cy="86177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200" b="1" dirty="0">
                  <a:solidFill>
                    <a:prstClr val="white"/>
                  </a:solidFill>
                </a:rPr>
                <a:t>UNITA’ CENTRALE </a:t>
              </a:r>
              <a:r>
                <a:rPr lang="it-IT" sz="1200" b="1" dirty="0" err="1">
                  <a:solidFill>
                    <a:prstClr val="white"/>
                  </a:solidFill>
                </a:rPr>
                <a:t>DI</a:t>
              </a:r>
              <a:r>
                <a:rPr lang="it-IT" sz="1200" b="1" dirty="0">
                  <a:solidFill>
                    <a:prstClr val="white"/>
                  </a:solidFill>
                </a:rPr>
                <a:t> CONTROLLO E GESTIONE</a:t>
              </a:r>
            </a:p>
            <a:p>
              <a:pPr algn="ctr">
                <a:defRPr/>
              </a:pPr>
              <a:r>
                <a:rPr lang="it-IT" sz="1200" b="1" dirty="0">
                  <a:solidFill>
                    <a:prstClr val="white"/>
                  </a:solidFill>
                </a:rPr>
                <a:t>(</a:t>
              </a:r>
              <a:r>
                <a:rPr lang="it-IT" sz="1400" b="1" i="1" dirty="0" err="1">
                  <a:solidFill>
                    <a:prstClr val="white"/>
                  </a:solidFill>
                </a:rPr>
                <a:t>Touch</a:t>
              </a:r>
              <a:r>
                <a:rPr lang="it-IT" sz="1400" b="1" i="1" dirty="0">
                  <a:solidFill>
                    <a:prstClr val="white"/>
                  </a:solidFill>
                </a:rPr>
                <a:t> Manager</a:t>
              </a:r>
              <a:r>
                <a:rPr lang="it-IT" sz="1200" b="1" dirty="0">
                  <a:solidFill>
                    <a:prstClr val="white"/>
                  </a:solidFill>
                </a:rPr>
                <a:t>)</a:t>
              </a:r>
            </a:p>
          </p:txBody>
        </p:sp>
      </p:grpSp>
      <p:cxnSp>
        <p:nvCxnSpPr>
          <p:cNvPr id="20" name="Connettore 2 19"/>
          <p:cNvCxnSpPr>
            <a:cxnSpLocks noChangeShapeType="1"/>
            <a:stCxn id="4" idx="6"/>
          </p:cNvCxnSpPr>
          <p:nvPr/>
        </p:nvCxnSpPr>
        <p:spPr bwMode="auto">
          <a:xfrm>
            <a:off x="2020888" y="2003425"/>
            <a:ext cx="1122362" cy="1317625"/>
          </a:xfrm>
          <a:prstGeom prst="straightConnector1">
            <a:avLst/>
          </a:prstGeom>
          <a:noFill/>
          <a:ln w="28575" algn="ctr">
            <a:solidFill>
              <a:schemeClr val="accent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1" name="Connettore 2 20"/>
          <p:cNvCxnSpPr>
            <a:stCxn id="5" idx="6"/>
            <a:endCxn id="16" idx="1"/>
          </p:cNvCxnSpPr>
          <p:nvPr/>
        </p:nvCxnSpPr>
        <p:spPr>
          <a:xfrm>
            <a:off x="2011363" y="2857500"/>
            <a:ext cx="1131887" cy="463550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6" idx="6"/>
            <a:endCxn id="16" idx="1"/>
          </p:cNvCxnSpPr>
          <p:nvPr/>
        </p:nvCxnSpPr>
        <p:spPr>
          <a:xfrm flipV="1">
            <a:off x="2011363" y="3321050"/>
            <a:ext cx="1131887" cy="393700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7" idx="6"/>
            <a:endCxn id="16" idx="1"/>
          </p:cNvCxnSpPr>
          <p:nvPr/>
        </p:nvCxnSpPr>
        <p:spPr>
          <a:xfrm flipV="1">
            <a:off x="2011363" y="3321050"/>
            <a:ext cx="1131887" cy="1892300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95" name="Gruppo 40"/>
          <p:cNvGrpSpPr>
            <a:grpSpLocks/>
          </p:cNvGrpSpPr>
          <p:nvPr/>
        </p:nvGrpSpPr>
        <p:grpSpPr bwMode="auto">
          <a:xfrm>
            <a:off x="7286625" y="1714500"/>
            <a:ext cx="1428750" cy="428625"/>
            <a:chOff x="6357950" y="1714488"/>
            <a:chExt cx="1428760" cy="428628"/>
          </a:xfrm>
        </p:grpSpPr>
        <p:sp>
          <p:nvSpPr>
            <p:cNvPr id="30" name="Rettangolo arrotondato 29"/>
            <p:cNvSpPr/>
            <p:nvPr/>
          </p:nvSpPr>
          <p:spPr>
            <a:xfrm>
              <a:off x="6357950" y="1714488"/>
              <a:ext cx="1428760" cy="428628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3585" name="CasellaDiTesto 30"/>
            <p:cNvSpPr txBox="1">
              <a:spLocks noChangeArrowheads="1"/>
            </p:cNvSpPr>
            <p:nvPr/>
          </p:nvSpPr>
          <p:spPr bwMode="auto">
            <a:xfrm>
              <a:off x="6429388" y="1794679"/>
              <a:ext cx="135732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200">
                  <a:solidFill>
                    <a:prstClr val="black"/>
                  </a:solidFill>
                </a:rPr>
                <a:t>Attuatore 1</a:t>
              </a:r>
            </a:p>
          </p:txBody>
        </p:sp>
      </p:grpSp>
      <p:grpSp>
        <p:nvGrpSpPr>
          <p:cNvPr id="16396" name="Gruppo 41"/>
          <p:cNvGrpSpPr>
            <a:grpSpLocks/>
          </p:cNvGrpSpPr>
          <p:nvPr/>
        </p:nvGrpSpPr>
        <p:grpSpPr bwMode="auto">
          <a:xfrm>
            <a:off x="7286625" y="2428875"/>
            <a:ext cx="1428750" cy="428625"/>
            <a:chOff x="6357950" y="2357430"/>
            <a:chExt cx="1428760" cy="428628"/>
          </a:xfrm>
        </p:grpSpPr>
        <p:sp>
          <p:nvSpPr>
            <p:cNvPr id="32" name="Rettangolo arrotondato 31"/>
            <p:cNvSpPr/>
            <p:nvPr/>
          </p:nvSpPr>
          <p:spPr>
            <a:xfrm>
              <a:off x="6357950" y="2357430"/>
              <a:ext cx="1428760" cy="428628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3583" name="CasellaDiTesto 32"/>
            <p:cNvSpPr txBox="1">
              <a:spLocks noChangeArrowheads="1"/>
            </p:cNvSpPr>
            <p:nvPr/>
          </p:nvSpPr>
          <p:spPr bwMode="auto">
            <a:xfrm>
              <a:off x="6429388" y="2437621"/>
              <a:ext cx="135732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200">
                  <a:solidFill>
                    <a:prstClr val="black"/>
                  </a:solidFill>
                </a:rPr>
                <a:t>Attuatore 2</a:t>
              </a:r>
            </a:p>
          </p:txBody>
        </p:sp>
      </p:grpSp>
      <p:grpSp>
        <p:nvGrpSpPr>
          <p:cNvPr id="16397" name="Gruppo 42"/>
          <p:cNvGrpSpPr>
            <a:grpSpLocks/>
          </p:cNvGrpSpPr>
          <p:nvPr/>
        </p:nvGrpSpPr>
        <p:grpSpPr bwMode="auto">
          <a:xfrm>
            <a:off x="7286625" y="3143250"/>
            <a:ext cx="1428750" cy="428625"/>
            <a:chOff x="6357950" y="3071810"/>
            <a:chExt cx="1428760" cy="428628"/>
          </a:xfrm>
        </p:grpSpPr>
        <p:sp>
          <p:nvSpPr>
            <p:cNvPr id="34" name="Rettangolo arrotondato 33"/>
            <p:cNvSpPr/>
            <p:nvPr/>
          </p:nvSpPr>
          <p:spPr>
            <a:xfrm>
              <a:off x="6357950" y="3071810"/>
              <a:ext cx="1428760" cy="428628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3581" name="CasellaDiTesto 34"/>
            <p:cNvSpPr txBox="1">
              <a:spLocks noChangeArrowheads="1"/>
            </p:cNvSpPr>
            <p:nvPr/>
          </p:nvSpPr>
          <p:spPr bwMode="auto">
            <a:xfrm>
              <a:off x="6429388" y="3152001"/>
              <a:ext cx="135732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200">
                  <a:solidFill>
                    <a:prstClr val="black"/>
                  </a:solidFill>
                </a:rPr>
                <a:t>Attuatore 3</a:t>
              </a:r>
            </a:p>
          </p:txBody>
        </p:sp>
      </p:grpSp>
      <p:grpSp>
        <p:nvGrpSpPr>
          <p:cNvPr id="16398" name="Gruppo 44"/>
          <p:cNvGrpSpPr>
            <a:grpSpLocks/>
          </p:cNvGrpSpPr>
          <p:nvPr/>
        </p:nvGrpSpPr>
        <p:grpSpPr bwMode="auto">
          <a:xfrm>
            <a:off x="7286625" y="5286375"/>
            <a:ext cx="1428750" cy="428625"/>
            <a:chOff x="6357950" y="5286388"/>
            <a:chExt cx="1428760" cy="428628"/>
          </a:xfrm>
        </p:grpSpPr>
        <p:sp>
          <p:nvSpPr>
            <p:cNvPr id="36" name="Rettangolo arrotondato 35"/>
            <p:cNvSpPr/>
            <p:nvPr/>
          </p:nvSpPr>
          <p:spPr>
            <a:xfrm>
              <a:off x="6357950" y="5286388"/>
              <a:ext cx="1428760" cy="428628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3579" name="CasellaDiTesto 36"/>
            <p:cNvSpPr txBox="1">
              <a:spLocks noChangeArrowheads="1"/>
            </p:cNvSpPr>
            <p:nvPr/>
          </p:nvSpPr>
          <p:spPr bwMode="auto">
            <a:xfrm>
              <a:off x="6429388" y="5366579"/>
              <a:ext cx="135732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200">
                  <a:solidFill>
                    <a:prstClr val="black"/>
                  </a:solidFill>
                </a:rPr>
                <a:t>Attuatore Y</a:t>
              </a:r>
            </a:p>
          </p:txBody>
        </p:sp>
      </p:grpSp>
      <p:grpSp>
        <p:nvGrpSpPr>
          <p:cNvPr id="16399" name="Gruppo 43"/>
          <p:cNvGrpSpPr>
            <a:grpSpLocks/>
          </p:cNvGrpSpPr>
          <p:nvPr/>
        </p:nvGrpSpPr>
        <p:grpSpPr bwMode="auto">
          <a:xfrm>
            <a:off x="7286625" y="3857625"/>
            <a:ext cx="1428750" cy="428625"/>
            <a:chOff x="6357950" y="3857628"/>
            <a:chExt cx="1428760" cy="428628"/>
          </a:xfrm>
        </p:grpSpPr>
        <p:sp>
          <p:nvSpPr>
            <p:cNvPr id="38" name="Rettangolo arrotondato 37"/>
            <p:cNvSpPr/>
            <p:nvPr/>
          </p:nvSpPr>
          <p:spPr>
            <a:xfrm>
              <a:off x="6357950" y="3857628"/>
              <a:ext cx="1428760" cy="428628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3577" name="CasellaDiTesto 38"/>
            <p:cNvSpPr txBox="1">
              <a:spLocks noChangeArrowheads="1"/>
            </p:cNvSpPr>
            <p:nvPr/>
          </p:nvSpPr>
          <p:spPr bwMode="auto">
            <a:xfrm>
              <a:off x="6429388" y="3937819"/>
              <a:ext cx="135732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200">
                  <a:solidFill>
                    <a:prstClr val="black"/>
                  </a:solidFill>
                </a:rPr>
                <a:t>Attuatore 4</a:t>
              </a:r>
            </a:p>
          </p:txBody>
        </p:sp>
      </p:grpSp>
      <p:cxnSp>
        <p:nvCxnSpPr>
          <p:cNvPr id="47" name="Connettore 2 46"/>
          <p:cNvCxnSpPr>
            <a:stCxn id="16" idx="3"/>
            <a:endCxn id="30" idx="1"/>
          </p:cNvCxnSpPr>
          <p:nvPr/>
        </p:nvCxnSpPr>
        <p:spPr>
          <a:xfrm flipV="1">
            <a:off x="5357813" y="1928813"/>
            <a:ext cx="1928812" cy="1392237"/>
          </a:xfrm>
          <a:prstGeom prst="straightConnector1">
            <a:avLst/>
          </a:prstGeom>
          <a:ln w="28575">
            <a:solidFill>
              <a:schemeClr val="accent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>
            <a:stCxn id="16" idx="3"/>
            <a:endCxn id="32" idx="1"/>
          </p:cNvCxnSpPr>
          <p:nvPr/>
        </p:nvCxnSpPr>
        <p:spPr>
          <a:xfrm flipV="1">
            <a:off x="5357813" y="2643188"/>
            <a:ext cx="1928812" cy="677862"/>
          </a:xfrm>
          <a:prstGeom prst="straightConnector1">
            <a:avLst/>
          </a:prstGeom>
          <a:ln w="28575">
            <a:solidFill>
              <a:schemeClr val="accent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>
            <a:stCxn id="16" idx="3"/>
            <a:endCxn id="34" idx="1"/>
          </p:cNvCxnSpPr>
          <p:nvPr/>
        </p:nvCxnSpPr>
        <p:spPr>
          <a:xfrm>
            <a:off x="5357813" y="3321050"/>
            <a:ext cx="1928812" cy="36513"/>
          </a:xfrm>
          <a:prstGeom prst="straightConnector1">
            <a:avLst/>
          </a:prstGeom>
          <a:ln w="28575">
            <a:solidFill>
              <a:schemeClr val="accent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>
            <a:stCxn id="16" idx="3"/>
            <a:endCxn id="38" idx="1"/>
          </p:cNvCxnSpPr>
          <p:nvPr/>
        </p:nvCxnSpPr>
        <p:spPr>
          <a:xfrm>
            <a:off x="5357813" y="3321050"/>
            <a:ext cx="1928812" cy="750888"/>
          </a:xfrm>
          <a:prstGeom prst="straightConnector1">
            <a:avLst/>
          </a:prstGeom>
          <a:ln w="28575">
            <a:solidFill>
              <a:schemeClr val="accent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>
            <a:stCxn id="16" idx="3"/>
            <a:endCxn id="36" idx="1"/>
          </p:cNvCxnSpPr>
          <p:nvPr/>
        </p:nvCxnSpPr>
        <p:spPr>
          <a:xfrm>
            <a:off x="5357813" y="3321050"/>
            <a:ext cx="1928812" cy="2179638"/>
          </a:xfrm>
          <a:prstGeom prst="straightConnector1">
            <a:avLst/>
          </a:prstGeom>
          <a:ln w="28575">
            <a:solidFill>
              <a:schemeClr val="accent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/>
          <p:cNvCxnSpPr/>
          <p:nvPr/>
        </p:nvCxnSpPr>
        <p:spPr>
          <a:xfrm rot="16200000" flipH="1">
            <a:off x="2571750" y="4214813"/>
            <a:ext cx="1000125" cy="714375"/>
          </a:xfrm>
          <a:prstGeom prst="straightConnector1">
            <a:avLst/>
          </a:prstGeom>
          <a:ln w="28575" cap="flat">
            <a:solidFill>
              <a:srgbClr val="FF0000"/>
            </a:solidFill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/>
          <p:cNvCxnSpPr/>
          <p:nvPr/>
        </p:nvCxnSpPr>
        <p:spPr>
          <a:xfrm rot="5400000">
            <a:off x="5107781" y="4179095"/>
            <a:ext cx="1000125" cy="785812"/>
          </a:xfrm>
          <a:prstGeom prst="straightConnector1">
            <a:avLst/>
          </a:prstGeom>
          <a:ln w="28575" cap="flat">
            <a:solidFill>
              <a:srgbClr val="FF0000"/>
            </a:solidFill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7" name="CasellaDiTesto 70"/>
          <p:cNvSpPr txBox="1">
            <a:spLocks noChangeArrowheads="1"/>
          </p:cNvSpPr>
          <p:nvPr/>
        </p:nvSpPr>
        <p:spPr bwMode="auto">
          <a:xfrm>
            <a:off x="3429000" y="5072063"/>
            <a:ext cx="1928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>
                <a:solidFill>
                  <a:srgbClr val="FF0000"/>
                </a:solidFill>
              </a:rPr>
              <a:t>Protocollo di comunicazione</a:t>
            </a:r>
          </a:p>
        </p:txBody>
      </p:sp>
    </p:spTree>
    <p:extLst>
      <p:ext uri="{BB962C8B-B14F-4D97-AF65-F5344CB8AC3E}">
        <p14:creationId xmlns:p14="http://schemas.microsoft.com/office/powerpoint/2010/main" val="227577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t-IT"/>
              <a:t>I sensori per il comfort e per il risparmio energetico</a:t>
            </a:r>
          </a:p>
        </p:txBody>
      </p:sp>
      <p:sp>
        <p:nvSpPr>
          <p:cNvPr id="19458" name="Segnaposto contenuto 2"/>
          <p:cNvSpPr>
            <a:spLocks noGrp="1"/>
          </p:cNvSpPr>
          <p:nvPr>
            <p:ph sz="quarter" idx="1"/>
          </p:nvPr>
        </p:nvSpPr>
        <p:spPr>
          <a:xfrm>
            <a:off x="571500" y="1571625"/>
            <a:ext cx="8153400" cy="4495800"/>
          </a:xfrm>
        </p:spPr>
        <p:txBody>
          <a:bodyPr/>
          <a:lstStyle/>
          <a:p>
            <a:pPr indent="176213" eaLnBrk="1" hangingPunct="1">
              <a:buFont typeface="Wingdings" pitchFamily="2" charset="2"/>
              <a:buChar char="q"/>
            </a:pPr>
            <a:r>
              <a:rPr lang="it-IT" dirty="0"/>
              <a:t>Temperatura dell’aria interna ed esterna </a:t>
            </a:r>
            <a:r>
              <a:rPr lang="it-IT" sz="1400" dirty="0"/>
              <a:t>(ad es. Termocoppia o </a:t>
            </a:r>
            <a:r>
              <a:rPr lang="it-IT" sz="1400" dirty="0" err="1"/>
              <a:t>Termoresistenza</a:t>
            </a:r>
            <a:r>
              <a:rPr lang="it-IT" sz="1400" dirty="0"/>
              <a:t>)</a:t>
            </a:r>
          </a:p>
          <a:p>
            <a:pPr indent="176213" eaLnBrk="1" hangingPunct="1">
              <a:buFont typeface="Wingdings" pitchFamily="2" charset="2"/>
              <a:buChar char="q"/>
            </a:pPr>
            <a:r>
              <a:rPr lang="it-IT" dirty="0"/>
              <a:t>Temperatura delle superfici interne ed esterne </a:t>
            </a:r>
          </a:p>
          <a:p>
            <a:pPr indent="176213" eaLnBrk="1" hangingPunct="1">
              <a:buFont typeface="Wingdings" pitchFamily="2" charset="2"/>
              <a:buChar char="q"/>
            </a:pPr>
            <a:r>
              <a:rPr lang="it-IT" dirty="0"/>
              <a:t>Umidità relativa interna ed esterna </a:t>
            </a:r>
            <a:r>
              <a:rPr lang="it-IT" sz="1400" dirty="0"/>
              <a:t>(ad es. Igrometri Resistivi,Capacitivi o Elettrolitici)</a:t>
            </a:r>
          </a:p>
          <a:p>
            <a:pPr indent="176213" eaLnBrk="1" hangingPunct="1">
              <a:buFont typeface="Wingdings" pitchFamily="2" charset="2"/>
              <a:buChar char="q"/>
            </a:pPr>
            <a:r>
              <a:rPr lang="it-IT" dirty="0"/>
              <a:t>Qualità dell’aria interna  ed esterna </a:t>
            </a:r>
            <a:r>
              <a:rPr lang="it-IT" sz="1400" dirty="0"/>
              <a:t>(concentrazione di CO, CO2, CH4, ecc.) </a:t>
            </a:r>
          </a:p>
          <a:p>
            <a:pPr indent="176213" eaLnBrk="1" hangingPunct="1">
              <a:buFont typeface="Wingdings" pitchFamily="2" charset="2"/>
              <a:buChar char="q"/>
            </a:pPr>
            <a:r>
              <a:rPr lang="it-IT" dirty="0"/>
              <a:t>Velocità dell’aria interna e esterna </a:t>
            </a:r>
            <a:r>
              <a:rPr lang="it-IT" sz="1400" dirty="0"/>
              <a:t>(ad es. Anemometri a filo caldo)</a:t>
            </a:r>
          </a:p>
          <a:p>
            <a:pPr indent="176213" eaLnBrk="1" hangingPunct="1">
              <a:buFont typeface="Wingdings" pitchFamily="2" charset="2"/>
              <a:buChar char="q"/>
            </a:pPr>
            <a:r>
              <a:rPr lang="it-IT" dirty="0"/>
              <a:t>Direzione del vento </a:t>
            </a:r>
          </a:p>
          <a:p>
            <a:pPr indent="176213" eaLnBrk="1" hangingPunct="1">
              <a:buFont typeface="Wingdings" pitchFamily="2" charset="2"/>
              <a:buChar char="q"/>
            </a:pPr>
            <a:r>
              <a:rPr lang="it-IT" dirty="0"/>
              <a:t>Illuminamento </a:t>
            </a:r>
            <a:r>
              <a:rPr lang="it-IT" sz="1400" dirty="0"/>
              <a:t>(ad es. </a:t>
            </a:r>
            <a:r>
              <a:rPr lang="it-IT" sz="1400" dirty="0" err="1"/>
              <a:t>Fotoresistori</a:t>
            </a:r>
            <a:r>
              <a:rPr lang="it-IT" sz="1400" dirty="0"/>
              <a:t> o Fotodiodi)</a:t>
            </a:r>
          </a:p>
          <a:p>
            <a:pPr indent="176213" eaLnBrk="1" hangingPunct="1">
              <a:buFont typeface="Wingdings" pitchFamily="2" charset="2"/>
              <a:buChar char="q"/>
            </a:pPr>
            <a:r>
              <a:rPr lang="it-IT" dirty="0"/>
              <a:t>Rilevatore di presenza </a:t>
            </a:r>
            <a:r>
              <a:rPr lang="it-IT" sz="1400" dirty="0"/>
              <a:t>(ad es.,sensore ad infrarosso o a microonde)</a:t>
            </a:r>
          </a:p>
          <a:p>
            <a:pPr indent="176213" eaLnBrk="1" hangingPunct="1">
              <a:buFont typeface="Wingdings" pitchFamily="2" charset="2"/>
              <a:buChar char="q"/>
            </a:pPr>
            <a:r>
              <a:rPr lang="it-IT" dirty="0"/>
              <a:t>…</a:t>
            </a:r>
          </a:p>
          <a:p>
            <a:pPr indent="176213" eaLnBrk="1" hangingPunct="1">
              <a:buFont typeface="Wingdings" pitchFamily="2" charset="2"/>
              <a:buChar char="q"/>
            </a:pPr>
            <a:endParaRPr lang="it-IT" dirty="0"/>
          </a:p>
        </p:txBody>
      </p:sp>
      <p:pic>
        <p:nvPicPr>
          <p:cNvPr id="19460" name="Picture 3" descr="F:\POLITECNICO\Partecipazione Progetti\Toritto\Progetto\Elaborati ALE al 25 Novemre\sensore crepuscolare.jpg"/>
          <p:cNvPicPr>
            <a:picLocks noChangeAspect="1" noChangeArrowheads="1"/>
          </p:cNvPicPr>
          <p:nvPr/>
        </p:nvPicPr>
        <p:blipFill>
          <a:blip r:embed="rId2" cstate="print"/>
          <a:srcRect l="6615" t="14883" b="15663"/>
          <a:stretch>
            <a:fillRect/>
          </a:stretch>
        </p:blipFill>
        <p:spPr bwMode="auto">
          <a:xfrm>
            <a:off x="4859653" y="4651375"/>
            <a:ext cx="1452562" cy="14398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9461" name="Immagine 6" descr="vel vent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4967" y="4643438"/>
            <a:ext cx="10731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Immagine 7" descr="metan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643438"/>
            <a:ext cx="1439863" cy="14398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0" y="4643438"/>
            <a:ext cx="1641475" cy="14398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98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t-IT"/>
              <a:t>Attuatori</a:t>
            </a:r>
          </a:p>
        </p:txBody>
      </p:sp>
      <p:sp>
        <p:nvSpPr>
          <p:cNvPr id="21506" name="Segnaposto contenuto 2"/>
          <p:cNvSpPr>
            <a:spLocks noGrp="1"/>
          </p:cNvSpPr>
          <p:nvPr>
            <p:ph sz="quarter" idx="1"/>
          </p:nvPr>
        </p:nvSpPr>
        <p:spPr>
          <a:xfrm>
            <a:off x="571500" y="1571625"/>
            <a:ext cx="8153400" cy="4495800"/>
          </a:xfrm>
        </p:spPr>
        <p:txBody>
          <a:bodyPr/>
          <a:lstStyle/>
          <a:p>
            <a:pPr indent="176213" eaLnBrk="1" hangingPunct="1">
              <a:buFont typeface="Wingdings" pitchFamily="2" charset="2"/>
              <a:buChar char="q"/>
            </a:pPr>
            <a:endParaRPr lang="it-IT"/>
          </a:p>
          <a:p>
            <a:pPr indent="176213" eaLnBrk="1" hangingPunct="1">
              <a:buFont typeface="Wingdings" pitchFamily="2" charset="2"/>
              <a:buChar char="q"/>
            </a:pPr>
            <a:r>
              <a:rPr lang="it-IT"/>
              <a:t> ON – OFF;</a:t>
            </a:r>
          </a:p>
          <a:p>
            <a:pPr indent="176213" eaLnBrk="1" hangingPunct="1"/>
            <a:endParaRPr lang="it-IT"/>
          </a:p>
          <a:p>
            <a:pPr indent="176213" eaLnBrk="1" hangingPunct="1">
              <a:buFont typeface="Wingdings" pitchFamily="2" charset="2"/>
              <a:buChar char="q"/>
            </a:pPr>
            <a:r>
              <a:rPr lang="it-IT"/>
              <a:t> Aperto – Chiuso;</a:t>
            </a:r>
          </a:p>
          <a:p>
            <a:pPr indent="176213" eaLnBrk="1" hangingPunct="1"/>
            <a:endParaRPr lang="it-IT"/>
          </a:p>
          <a:p>
            <a:pPr indent="176213" eaLnBrk="1" hangingPunct="1">
              <a:buFont typeface="Wingdings" pitchFamily="2" charset="2"/>
              <a:buChar char="q"/>
            </a:pPr>
            <a:r>
              <a:rPr lang="it-IT"/>
              <a:t> Dimmer /Regolatori .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539750" y="5084763"/>
            <a:ext cx="82089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>
                <a:solidFill>
                  <a:srgbClr val="000000"/>
                </a:solidFill>
              </a:rPr>
              <a:t>Scenari d’uso: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sz="1600" b="1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600">
                <a:solidFill>
                  <a:srgbClr val="000000"/>
                </a:solidFill>
              </a:rPr>
              <a:t>insieme delle logiche orientate al controllo e alla gestione del funzionamento del sistema domotico in particolari fasce orarie della giornata o condizioni di uso</a:t>
            </a:r>
            <a:r>
              <a:rPr lang="it-IT" sz="1400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0302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it-IT" dirty="0"/>
              <a:t>Esempio nel residenziale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1636713"/>
            <a:ext cx="4929187" cy="45069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571625"/>
            <a:ext cx="2178050" cy="2022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051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75" y="1643063"/>
            <a:ext cx="7689850" cy="4357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8674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t-IT" dirty="0"/>
              <a:t>Esempio nel residenziale</a:t>
            </a:r>
          </a:p>
        </p:txBody>
      </p:sp>
    </p:spTree>
    <p:extLst>
      <p:ext uri="{BB962C8B-B14F-4D97-AF65-F5344CB8AC3E}">
        <p14:creationId xmlns:p14="http://schemas.microsoft.com/office/powerpoint/2010/main" val="1167681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t-IT" dirty="0"/>
              <a:t>Domotica e Building Automation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00063" y="1571625"/>
            <a:ext cx="8153400" cy="4495800"/>
          </a:xfrm>
          <a:ln>
            <a:solidFill>
              <a:schemeClr val="accent1"/>
            </a:solidFill>
          </a:ln>
        </p:spPr>
        <p:txBody>
          <a:bodyPr/>
          <a:lstStyle/>
          <a:p>
            <a:pPr indent="88900" algn="ctr" eaLnBrk="1" hangingPunct="1">
              <a:defRPr/>
            </a:pPr>
            <a:endParaRPr lang="it-IT" i="1" dirty="0"/>
          </a:p>
          <a:p>
            <a:pPr indent="88900" algn="ctr" eaLnBrk="1" hangingPunct="1">
              <a:lnSpc>
                <a:spcPct val="150000"/>
              </a:lnSpc>
              <a:defRPr/>
            </a:pPr>
            <a:r>
              <a:rPr lang="it-IT" i="1" dirty="0"/>
              <a:t>La domotica è la disciplina che si occupa dello studio delle tecnologie atte a migliorare la qualità della vita nella casa (dal greco </a:t>
            </a:r>
            <a:r>
              <a:rPr lang="it-IT" i="1" dirty="0" err="1"/>
              <a:t>δοµος</a:t>
            </a:r>
            <a:r>
              <a:rPr lang="it-IT" i="1" dirty="0"/>
              <a:t> o dal latino domus) e più in generale negli ambienti confinati. </a:t>
            </a:r>
          </a:p>
          <a:p>
            <a:pPr indent="88900" algn="ctr" eaLnBrk="1" hangingPunct="1">
              <a:lnSpc>
                <a:spcPct val="150000"/>
              </a:lnSpc>
              <a:defRPr/>
            </a:pPr>
            <a:r>
              <a:rPr lang="it-IT" dirty="0"/>
              <a:t>In un quadro più ampio, possiamo parlare di</a:t>
            </a:r>
          </a:p>
          <a:p>
            <a:pPr indent="88900" algn="ctr" eaLnBrk="1" hangingPunct="1">
              <a:lnSpc>
                <a:spcPct val="150000"/>
              </a:lnSpc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Building </a:t>
            </a:r>
            <a:r>
              <a:rPr lang="it-IT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Automation</a:t>
            </a:r>
            <a:endParaRPr lang="it-IT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88900" algn="ctr" eaLnBrk="1" hangingPunct="1">
              <a:lnSpc>
                <a:spcPct val="150000"/>
              </a:lnSpc>
              <a:defRPr/>
            </a:pPr>
            <a:r>
              <a:rPr lang="it-IT" dirty="0"/>
              <a:t>per la gestione coordinata, integrata e computerizzata di:</a:t>
            </a:r>
          </a:p>
          <a:p>
            <a:pPr indent="88900" algn="ctr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it-IT" dirty="0"/>
              <a:t>impianti tecnologici;</a:t>
            </a:r>
          </a:p>
          <a:p>
            <a:pPr indent="88900" algn="ctr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it-IT" dirty="0"/>
              <a:t>componenti edili;</a:t>
            </a:r>
          </a:p>
          <a:p>
            <a:pPr indent="88900" algn="ctr" eaLnBrk="1" hangingPunct="1">
              <a:lnSpc>
                <a:spcPct val="150000"/>
              </a:lnSpc>
              <a:defRPr/>
            </a:pPr>
            <a:r>
              <a:rPr lang="it-IT" dirty="0"/>
              <a:t>ma anche di</a:t>
            </a:r>
          </a:p>
          <a:p>
            <a:pPr indent="88900" algn="ctr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it-IT" dirty="0"/>
              <a:t>reti informatiche e di comunicazione.</a:t>
            </a:r>
          </a:p>
        </p:txBody>
      </p:sp>
    </p:spTree>
    <p:extLst>
      <p:ext uri="{BB962C8B-B14F-4D97-AF65-F5344CB8AC3E}">
        <p14:creationId xmlns:p14="http://schemas.microsoft.com/office/powerpoint/2010/main" val="114172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it-IT" dirty="0"/>
              <a:t>Esempio nel non residenziale</a:t>
            </a:r>
            <a:br>
              <a:rPr lang="it-IT" dirty="0"/>
            </a:br>
            <a:br>
              <a:rPr lang="it-IT" dirty="0"/>
            </a:br>
            <a:r>
              <a:rPr lang="it-IT" sz="1600" i="1" dirty="0"/>
              <a:t>EFFICIENTAMENTO ENERGETICO DELL’AEROSTAZIONE DI BARI</a:t>
            </a:r>
            <a:br>
              <a:rPr lang="it-IT" sz="14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endParaRPr lang="it-IT" sz="1400" dirty="0">
              <a:latin typeface="+mn-lt"/>
            </a:endParaRPr>
          </a:p>
        </p:txBody>
      </p:sp>
      <p:pic>
        <p:nvPicPr>
          <p:cNvPr id="9" name="Picture 2" descr="COPERTIMNA MINISTE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42" b="51270"/>
          <a:stretch>
            <a:fillRect/>
          </a:stretch>
        </p:blipFill>
        <p:spPr bwMode="auto">
          <a:xfrm>
            <a:off x="178966" y="2477517"/>
            <a:ext cx="2566042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opia di LOGO ANTONAK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804" y="5392192"/>
            <a:ext cx="17653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06363" y="1312195"/>
            <a:ext cx="8931275" cy="12803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Progetto Preliminare: Guido R. Dell’Osso</a:t>
            </a:r>
          </a:p>
          <a:p>
            <a:pPr marL="342900" marR="0" lvl="0" indent="-34290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1"/>
          <a:stretch>
            <a:fillRect/>
          </a:stretch>
        </p:blipFill>
        <p:spPr bwMode="auto">
          <a:xfrm>
            <a:off x="2987824" y="2493782"/>
            <a:ext cx="5908675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31366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it-IT" dirty="0"/>
              <a:t>Esempio nel non residenziale</a:t>
            </a:r>
            <a:br>
              <a:rPr lang="it-IT" dirty="0"/>
            </a:br>
            <a:r>
              <a:rPr lang="it-IT" sz="1600" i="1" dirty="0"/>
              <a:t>EFFICIENTAMENTO ENERGETICO DELL’AEROSTAZIONE DI BARI</a:t>
            </a:r>
            <a:br>
              <a:rPr lang="it-IT" sz="1600" i="1" dirty="0"/>
            </a:br>
            <a:r>
              <a:rPr lang="it-IT" sz="1400" i="1" dirty="0"/>
              <a:t>Struttura del sistema di automazione e supervisione – livello di campo</a:t>
            </a:r>
            <a:br>
              <a:rPr lang="it-IT" sz="1400" dirty="0"/>
            </a:br>
            <a:br>
              <a:rPr lang="it-IT" sz="14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endParaRPr lang="it-IT" sz="1400" dirty="0">
              <a:latin typeface="+mn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39552" y="1556792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Zone uffici, locali tecnici, sale riunioni ecc.</a:t>
            </a:r>
          </a:p>
          <a:p>
            <a:pPr algn="just"/>
            <a:endParaRPr lang="it-IT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dirty="0"/>
              <a:t>Regolazione automatica della luce artificiale mediante il controllo delle variabili tempo, luce esterna e presenza persone che, nel caso di locali dotati di finestra, sarà interfacciabile ad un sistema di automazione veneziane motorizzate in grado di gestire, con la massima efficienza, la luce diurna;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dirty="0"/>
              <a:t>Regolazione automatica della funzione clima;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75" y="3819535"/>
            <a:ext cx="313731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5" descr="C:\Documents and Settings\adituri\Desktop\scansione0007.jpg"/>
          <p:cNvPicPr>
            <a:picLocks noChangeAspect="1" noChangeArrowheads="1"/>
          </p:cNvPicPr>
          <p:nvPr/>
        </p:nvPicPr>
        <p:blipFill>
          <a:blip r:embed="rId3" cstate="print"/>
          <a:srcRect l="38942" t="10472" r="30254" b="74761"/>
          <a:stretch>
            <a:fillRect/>
          </a:stretch>
        </p:blipFill>
        <p:spPr bwMode="auto">
          <a:xfrm>
            <a:off x="3706835" y="3819535"/>
            <a:ext cx="281146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print"/>
          <a:srcRect b="38722"/>
          <a:stretch>
            <a:fillRect/>
          </a:stretch>
        </p:blipFill>
        <p:spPr bwMode="auto">
          <a:xfrm>
            <a:off x="6796146" y="3819535"/>
            <a:ext cx="163353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888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it-IT" dirty="0"/>
              <a:t>Esempio nel non residenziale</a:t>
            </a:r>
            <a:br>
              <a:rPr lang="it-IT" dirty="0"/>
            </a:br>
            <a:r>
              <a:rPr lang="it-IT" sz="1600" i="1" dirty="0"/>
              <a:t>EFFICIENTAMENTO ENERGETICO DELL’AEROSTAZIONE DI BARI</a:t>
            </a:r>
            <a:br>
              <a:rPr lang="it-IT" sz="1600" i="1" dirty="0"/>
            </a:br>
            <a:r>
              <a:rPr lang="it-IT" sz="1400" i="1" dirty="0"/>
              <a:t>Struttura del sistema di automazione e supervisione – livello di campo</a:t>
            </a:r>
            <a:br>
              <a:rPr lang="it-IT" sz="1400" dirty="0"/>
            </a:br>
            <a:br>
              <a:rPr lang="it-IT" sz="14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endParaRPr lang="it-IT" sz="1400" dirty="0">
              <a:latin typeface="+mn-l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82362" y="1500174"/>
            <a:ext cx="52468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Aree comuni, corridoi, grandi sale</a:t>
            </a:r>
          </a:p>
          <a:p>
            <a:pPr algn="just"/>
            <a:endParaRPr lang="it-IT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dirty="0"/>
              <a:t> Regolazione automatica, attraverso alimentatori con protocollo </a:t>
            </a:r>
            <a:r>
              <a:rPr lang="it-IT" dirty="0" err="1"/>
              <a:t>Dali</a:t>
            </a:r>
            <a:r>
              <a:rPr lang="it-IT" dirty="0"/>
              <a:t>, della luce artificiale mediante l’esclusivo controllo dei livelli di illuminamento;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dirty="0"/>
              <a:t>Automazione della ventilazione naturale;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dirty="0"/>
              <a:t>Possibile automazione in relazione ai valori di qualità dell’aria, di temperatura e umidità relativa.</a:t>
            </a:r>
          </a:p>
        </p:txBody>
      </p:sp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916378"/>
            <a:ext cx="878681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428868"/>
            <a:ext cx="104748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1643050"/>
            <a:ext cx="102586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2428868"/>
            <a:ext cx="1029873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1643050"/>
            <a:ext cx="101444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cansione0013"/>
          <p:cNvPicPr>
            <a:picLocks noChangeAspect="1" noChangeArrowheads="1"/>
          </p:cNvPicPr>
          <p:nvPr/>
        </p:nvPicPr>
        <p:blipFill>
          <a:blip r:embed="rId7" cstate="print"/>
          <a:srcRect l="15628" t="49590" r="63031" b="37994"/>
          <a:stretch>
            <a:fillRect/>
          </a:stretch>
        </p:blipFill>
        <p:spPr bwMode="auto">
          <a:xfrm>
            <a:off x="5357818" y="2786058"/>
            <a:ext cx="1329809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888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it-IT" dirty="0"/>
              <a:t>Esempio nel non residenziale</a:t>
            </a:r>
            <a:br>
              <a:rPr lang="it-IT" dirty="0"/>
            </a:br>
            <a:br>
              <a:rPr lang="it-IT" dirty="0"/>
            </a:br>
            <a:r>
              <a:rPr lang="it-IT" sz="1600" i="1" dirty="0"/>
              <a:t>EFFICIENTAMENTO ENERGETICO DELL’AEROSTAZIONE DI BARI</a:t>
            </a:r>
            <a:br>
              <a:rPr lang="it-IT" sz="14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endParaRPr lang="it-IT" sz="1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5" y="1305304"/>
            <a:ext cx="3638595" cy="49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9" y="1305304"/>
            <a:ext cx="4344678" cy="48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5469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t-IT" dirty="0"/>
              <a:t>Building Automation e risparmio energetico degli edifici:</a:t>
            </a:r>
            <a:br>
              <a:rPr lang="it-IT" dirty="0"/>
            </a:br>
            <a:r>
              <a:rPr lang="it-IT" dirty="0"/>
              <a:t>L’architettura adattiva</a:t>
            </a:r>
          </a:p>
        </p:txBody>
      </p:sp>
      <p:sp>
        <p:nvSpPr>
          <p:cNvPr id="24578" name="Segnaposto contenuto 2"/>
          <p:cNvSpPr>
            <a:spLocks noGrp="1"/>
          </p:cNvSpPr>
          <p:nvPr>
            <p:ph sz="quarter" idx="1"/>
          </p:nvPr>
        </p:nvSpPr>
        <p:spPr>
          <a:xfrm>
            <a:off x="2411760" y="1556792"/>
            <a:ext cx="6624736" cy="51125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1800" i="1" dirty="0"/>
              <a:t>“The primary motivation of the design lies in creating a design solution that is flexible and adaptive at any scale, and at instances, responsive and intelligently active with respect to the changing individual and climatic contexts” . </a:t>
            </a:r>
          </a:p>
          <a:p>
            <a:pPr algn="just"/>
            <a:r>
              <a:rPr lang="en-US" sz="1800" i="1" dirty="0"/>
              <a:t>(</a:t>
            </a:r>
            <a:r>
              <a:rPr lang="en-US" sz="1800" i="1" dirty="0" err="1"/>
              <a:t>Magnoli</a:t>
            </a:r>
            <a:r>
              <a:rPr lang="en-US" sz="1800" i="1" dirty="0"/>
              <a:t> et </a:t>
            </a:r>
            <a:r>
              <a:rPr lang="en-US" sz="1800" i="1" dirty="0" err="1"/>
              <a:t>alii</a:t>
            </a:r>
            <a:r>
              <a:rPr lang="en-US" sz="1800" i="1" dirty="0"/>
              <a:t>)</a:t>
            </a:r>
          </a:p>
          <a:p>
            <a:pPr algn="just"/>
            <a:endParaRPr lang="it-IT" sz="1800" dirty="0"/>
          </a:p>
          <a:p>
            <a:pPr algn="just"/>
            <a:r>
              <a:rPr lang="it-IT" sz="1800" dirty="0"/>
              <a:t>L’involucro intelligente rappresenta un’evoluzione del concetto statico di tamponamento, partizione o finestra, in virtù della sua capacità di soddisfare molteplici finalità, tra le quali: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800" dirty="0"/>
              <a:t>modificare le proprie caratteristiche termo fisiche, come resistenza termica, trasmittanza, permeabilità, ecc., in relazione al cambiamento dei parametri climatici interni ed esterni;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800" dirty="0"/>
              <a:t>garantire un controllo centralizzato, pur conservando la possibilità per l’utente di operare manualmente sul sistema;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800" dirty="0"/>
              <a:t>variare </a:t>
            </a:r>
            <a:r>
              <a:rPr lang="it-IT" sz="1800" dirty="0" err="1"/>
              <a:t>texture</a:t>
            </a:r>
            <a:r>
              <a:rPr lang="it-IT" sz="1800" dirty="0"/>
              <a:t> e colorazioni interne ed esterne;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800" dirty="0"/>
              <a:t>integrare funzioni audio-video (</a:t>
            </a:r>
            <a:r>
              <a:rPr lang="it-IT" sz="1800" i="1" dirty="0" err="1"/>
              <a:t>communicating</a:t>
            </a:r>
            <a:r>
              <a:rPr lang="it-IT" sz="1800" i="1" dirty="0"/>
              <a:t> media </a:t>
            </a:r>
            <a:r>
              <a:rPr lang="it-IT" sz="1800" i="1" dirty="0" err="1"/>
              <a:t>facades</a:t>
            </a:r>
            <a:r>
              <a:rPr lang="it-IT" sz="1800" dirty="0"/>
              <a:t>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800" dirty="0"/>
              <a:t>cambiare le proprietà ottiche delle superfici per garantire strategie di ombreggiatura dinamica e di controllo della luce e degli apporti solari;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800" dirty="0"/>
              <a:t>garantire la possibilità di mutuare il funzionamento delle aperture per favorire meccanismi di ventilazione naturale.</a:t>
            </a:r>
          </a:p>
          <a:p>
            <a:pPr indent="263525" algn="just" eaLnBrk="1" hangingPunct="1">
              <a:buFont typeface="Arial" charset="0"/>
              <a:buChar char="•"/>
            </a:pPr>
            <a:endParaRPr lang="it-IT" dirty="0"/>
          </a:p>
        </p:txBody>
      </p:sp>
      <p:pic>
        <p:nvPicPr>
          <p:cNvPr id="5124" name="Immagine 54" descr="28.1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72816"/>
            <a:ext cx="1800000" cy="10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Immagine 55" descr="28.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30091"/>
            <a:ext cx="1800000" cy="11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Immagine 56" descr="28.3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34992"/>
            <a:ext cx="1800000" cy="10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Immagine 63" descr="28.4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01791"/>
            <a:ext cx="1800000" cy="10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3686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-36512" y="6093296"/>
            <a:ext cx="24117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800" b="0" i="1" u="none" strike="noStrike" cap="none" normalizeH="0" baseline="0" dirty="0" bmk="_Toc36296520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Prototipo di struttura </a:t>
            </a:r>
            <a:r>
              <a:rPr kumimoji="0" lang="it-IT" altLang="it-IT" sz="800" b="0" i="1" u="none" strike="noStrike" cap="none" normalizeH="0" baseline="0" dirty="0" err="1" bmk="_Toc36296520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biomimetica</a:t>
            </a:r>
            <a:r>
              <a:rPr kumimoji="0" lang="it-IT" altLang="it-IT" sz="800" b="0" i="1" u="none" strike="noStrike" cap="none" normalizeH="0" baseline="0" dirty="0" bmk="_Toc36296520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adattiva rispetto ai cambiamenti climatici e al contesto (Fonte: Gian Carlo </a:t>
            </a:r>
            <a:r>
              <a:rPr kumimoji="0" lang="it-IT" altLang="it-IT" sz="800" b="0" i="1" u="none" strike="noStrike" cap="none" normalizeH="0" baseline="0" dirty="0" err="1" bmk="_Toc36296520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Magnoli</a:t>
            </a:r>
            <a:r>
              <a:rPr kumimoji="0" lang="it-IT" altLang="it-IT" sz="800" b="0" i="1" u="none" strike="noStrike" cap="none" normalizeH="0" baseline="0" dirty="0" bmk="_Toc36296520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Michael Fox, </a:t>
            </a:r>
            <a:r>
              <a:rPr kumimoji="0" lang="it-IT" altLang="it-IT" sz="800" b="0" i="1" u="none" strike="noStrike" cap="none" normalizeH="0" baseline="0" dirty="0" err="1" bmk="_Toc36296520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Rania</a:t>
            </a:r>
            <a:r>
              <a:rPr kumimoji="0" lang="it-IT" altLang="it-IT" sz="800" b="0" i="1" u="none" strike="noStrike" cap="none" normalizeH="0" baseline="0" dirty="0" bmk="_Toc36296520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altLang="it-IT" sz="800" b="0" i="1" u="none" strike="noStrike" cap="none" normalizeH="0" baseline="0" dirty="0" err="1" bmk="_Toc36296520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Khalaf</a:t>
            </a:r>
            <a:r>
              <a:rPr kumimoji="0" lang="it-IT" altLang="it-IT" sz="800" b="0" i="1" u="none" strike="noStrike" cap="none" normalizeH="0" baseline="0" dirty="0" bmk="_Toc36296520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Leonardo </a:t>
            </a:r>
            <a:r>
              <a:rPr kumimoji="0" lang="it-IT" altLang="it-IT" sz="800" b="0" i="1" u="none" strike="noStrike" cap="none" normalizeH="0" baseline="0" dirty="0" err="1" bmk="_Toc36296520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Bonanni</a:t>
            </a:r>
            <a:r>
              <a:rPr kumimoji="0" lang="it-IT" altLang="it-IT" sz="800" b="0" i="1" u="none" strike="noStrike" cap="none" normalizeH="0" baseline="0" dirty="0" bmk="_Toc36296520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it-IT" altLang="it-IT" sz="800" b="0" i="1" u="none" strike="noStrike" cap="none" normalizeH="0" baseline="0" dirty="0" err="1" bmk="_Toc36296520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Department</a:t>
            </a:r>
            <a:r>
              <a:rPr kumimoji="0" lang="it-IT" altLang="it-IT" sz="800" b="0" i="1" u="none" strike="noStrike" cap="none" normalizeH="0" baseline="0" dirty="0" bmk="_Toc36296520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of </a:t>
            </a:r>
            <a:r>
              <a:rPr kumimoji="0" lang="it-IT" altLang="it-IT" sz="800" b="0" i="1" u="none" strike="noStrike" cap="none" normalizeH="0" baseline="0" dirty="0" err="1" bmk="_Toc36296520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Architecure</a:t>
            </a:r>
            <a:r>
              <a:rPr kumimoji="0" lang="it-IT" altLang="it-IT" sz="800" b="0" i="1" u="none" strike="noStrike" cap="none" normalizeH="0" baseline="0" dirty="0" bmk="_Toc36296520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Massachusetts </a:t>
            </a:r>
            <a:r>
              <a:rPr kumimoji="0" lang="it-IT" altLang="it-IT" sz="800" b="0" i="1" u="none" strike="noStrike" cap="none" normalizeH="0" baseline="0" dirty="0" err="1" bmk="_Toc36296520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Institute</a:t>
            </a:r>
            <a:r>
              <a:rPr kumimoji="0" lang="it-IT" altLang="it-IT" sz="800" b="0" i="1" u="none" strike="noStrike" cap="none" normalizeH="0" baseline="0" dirty="0" bmk="_Toc36296520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of Technology, U.S.A.)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3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t-IT" dirty="0"/>
              <a:t>Building Automation e risparmio energetico degli edifici:</a:t>
            </a:r>
            <a:br>
              <a:rPr lang="it-IT" dirty="0"/>
            </a:br>
            <a:r>
              <a:rPr lang="it-IT" dirty="0"/>
              <a:t>l’architettura adattiva – esempi di soluzioni consolidate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3686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835696" y="1556792"/>
            <a:ext cx="288032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b="1" cap="small" dirty="0"/>
              <a:t>PRO-DAY </a:t>
            </a:r>
            <a:endParaRPr lang="it-IT" sz="1400" dirty="0"/>
          </a:p>
          <a:p>
            <a:pPr algn="just"/>
            <a:r>
              <a:rPr lang="it-IT" sz="1300" dirty="0"/>
              <a:t>Prototipo di facciata realizzato da </a:t>
            </a:r>
            <a:r>
              <a:rPr lang="it-IT" sz="1300" dirty="0" err="1"/>
              <a:t>Gatermann</a:t>
            </a:r>
            <a:r>
              <a:rPr lang="it-IT" sz="1300" dirty="0"/>
              <a:t> + </a:t>
            </a:r>
            <a:r>
              <a:rPr lang="it-IT" sz="1300" dirty="0" err="1"/>
              <a:t>Schossig</a:t>
            </a:r>
            <a:r>
              <a:rPr lang="it-IT" sz="1300" dirty="0"/>
              <a:t> </a:t>
            </a:r>
            <a:r>
              <a:rPr lang="it-IT" sz="1300" dirty="0" err="1"/>
              <a:t>Architekten</a:t>
            </a:r>
            <a:r>
              <a:rPr lang="it-IT" sz="1300" dirty="0"/>
              <a:t> in collaborazione con la </a:t>
            </a:r>
            <a:r>
              <a:rPr lang="it-IT" sz="1300" dirty="0" err="1"/>
              <a:t>Köster</a:t>
            </a:r>
            <a:r>
              <a:rPr lang="it-IT" sz="1300" dirty="0"/>
              <a:t> </a:t>
            </a:r>
            <a:r>
              <a:rPr lang="it-IT" sz="1300" dirty="0" err="1"/>
              <a:t>Lichtplanung</a:t>
            </a:r>
            <a:r>
              <a:rPr lang="it-IT" sz="1300" dirty="0"/>
              <a:t> che contempla molteplici soluzioni adattive per integrare tecnologie di illuminazione artificiale con i sistemi di schermatura solare atti a preservare idonei livelli di illuminazione naturale interna. </a:t>
            </a:r>
          </a:p>
        </p:txBody>
      </p:sp>
      <p:pic>
        <p:nvPicPr>
          <p:cNvPr id="15" name="Immagine 14" descr="I:\POLITECNICO\BORSA GARIBALDI\BOOK\per rielaborazione immagini\PRO DAY\BS331-08a.jpg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93256" y="1553924"/>
            <a:ext cx="1799590" cy="229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1892846" y="4005064"/>
            <a:ext cx="282317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300" b="1" cap="small" dirty="0"/>
              <a:t>SIVRA COMPACT</a:t>
            </a:r>
            <a:endParaRPr lang="it-IT" sz="1300" dirty="0"/>
          </a:p>
          <a:p>
            <a:pPr algn="just"/>
            <a:r>
              <a:rPr lang="it-IT" sz="1300" dirty="0"/>
              <a:t>Sviluppato da </a:t>
            </a:r>
            <a:r>
              <a:rPr lang="it-IT" sz="1300" dirty="0" err="1"/>
              <a:t>iGuzzini</a:t>
            </a:r>
            <a:r>
              <a:rPr lang="it-IT" sz="1300" dirty="0"/>
              <a:t> per l’illuminazione artificiale di ambienti, SIVRA è un sistema modulare di illuminazione a incasso in grado di simulare il livello di illuminazione diurna in ambienti privi di aperture, mediante una modulazione continua dell’intensità della luce artificiale fornita e della sua temperatura.</a:t>
            </a:r>
            <a:endParaRPr lang="it-IT" sz="1300" dirty="0">
              <a:effectLst/>
            </a:endParaRPr>
          </a:p>
        </p:txBody>
      </p:sp>
      <p:pic>
        <p:nvPicPr>
          <p:cNvPr id="17" name="Immagine 16" descr="I:\POLITECNICO\BORSA GARIBALDI\BOOK\per rielaborazione immagini\BARRIE 03.jpg"/>
          <p:cNvPicPr/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96431" y="4082008"/>
            <a:ext cx="179641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4860032" y="3933056"/>
            <a:ext cx="417646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300" b="1" cap="small" dirty="0"/>
              <a:t>TEMOTION</a:t>
            </a:r>
            <a:endParaRPr lang="it-IT" sz="1300" dirty="0"/>
          </a:p>
          <a:p>
            <a:pPr algn="just"/>
            <a:r>
              <a:rPr lang="it-IT" sz="1300" dirty="0"/>
              <a:t>Facciata a doppia pelle brevettata da </a:t>
            </a:r>
            <a:r>
              <a:rPr lang="it-IT" sz="1300" dirty="0" err="1"/>
              <a:t>Hydro</a:t>
            </a:r>
            <a:r>
              <a:rPr lang="it-IT" sz="1300" dirty="0"/>
              <a:t> Building Systems composta da differenti moduli prefabbricati delegati al conseguimento di prestazioni differenziate, quali illuminamento naturale, protezione solare, ventilazione, resistenza termica. </a:t>
            </a:r>
          </a:p>
          <a:p>
            <a:pPr algn="just"/>
            <a:r>
              <a:rPr lang="it-IT" sz="1300" dirty="0"/>
              <a:t>I moduli possono ricomprendere elementi fotovoltaici, e impiegare l’energia elettrica prodotta per il funzionamento del sistema (a mezzo di automazione), o fonti di luce artificiale a LED, in grado di simulare all’interno l’effetto della luce diurna.</a:t>
            </a:r>
            <a:endParaRPr lang="it-IT" sz="1300" dirty="0">
              <a:effectLst/>
            </a:endParaRPr>
          </a:p>
        </p:txBody>
      </p:sp>
      <p:pic>
        <p:nvPicPr>
          <p:cNvPr id="19" name="Immagine 18" descr="G:\POLITECNICO\BORSA GARIBALDI\BOOK\per rielaborazione immagini\300 dpi\30.jpg"/>
          <p:cNvPicPr/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/>
          <a:stretch/>
        </p:blipFill>
        <p:spPr bwMode="auto">
          <a:xfrm>
            <a:off x="5004048" y="1700808"/>
            <a:ext cx="2288252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magine 19" descr="G:\POLITECNICO\BORSA GARIBALDI\BOOK\per rielaborazione immagini\300 dpi\30.2.jpg"/>
          <p:cNvPicPr/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973571"/>
            <a:ext cx="1439545" cy="959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97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t-IT" dirty="0"/>
              <a:t>Building Automation e risparmio energetico degli edifici:</a:t>
            </a:r>
            <a:br>
              <a:rPr lang="it-IT" dirty="0"/>
            </a:br>
            <a:r>
              <a:rPr lang="it-IT" dirty="0"/>
              <a:t>Integrazione con la bioclimatica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3686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79512" y="1556792"/>
            <a:ext cx="4536504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cap="small" dirty="0"/>
              <a:t>ALCUNI AMBITI DI AUTOMAZIONE</a:t>
            </a:r>
          </a:p>
          <a:p>
            <a:pPr algn="just"/>
            <a:endParaRPr lang="it-I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Schermature solari;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Sistemi di ventilazione naturale;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err="1"/>
              <a:t>Roof</a:t>
            </a:r>
            <a:r>
              <a:rPr lang="it-IT" sz="1600" dirty="0"/>
              <a:t> </a:t>
            </a:r>
            <a:r>
              <a:rPr lang="it-IT" sz="1600" dirty="0" err="1"/>
              <a:t>pond</a:t>
            </a:r>
            <a:r>
              <a:rPr lang="it-IT" sz="1600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Serre solari;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Muri trombe;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Pareti ventilate;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….</a:t>
            </a:r>
          </a:p>
          <a:p>
            <a:pPr algn="just"/>
            <a:endParaRPr lang="it-IT" sz="1300" dirty="0"/>
          </a:p>
        </p:txBody>
      </p:sp>
      <p:pic>
        <p:nvPicPr>
          <p:cNvPr id="12" name="Immagine 11" descr="http://www.avvolgibileorienta.com/images/foto_orienta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516" y="4054481"/>
            <a:ext cx="1367790" cy="172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uppo 8"/>
          <p:cNvGrpSpPr/>
          <p:nvPr/>
        </p:nvGrpSpPr>
        <p:grpSpPr>
          <a:xfrm>
            <a:off x="1944835" y="3880555"/>
            <a:ext cx="1295400" cy="1965692"/>
            <a:chOff x="1800064" y="3645024"/>
            <a:chExt cx="1295400" cy="1965692"/>
          </a:xfrm>
        </p:grpSpPr>
        <p:pic>
          <p:nvPicPr>
            <p:cNvPr id="13" name="Immagine 12" descr="VARIA2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0064" y="3645024"/>
              <a:ext cx="1295400" cy="977900"/>
            </a:xfrm>
            <a:prstGeom prst="rect">
              <a:avLst/>
            </a:prstGeom>
          </p:spPr>
        </p:pic>
        <p:pic>
          <p:nvPicPr>
            <p:cNvPr id="15" name="Immagine 14" descr="H:\POLITECNICO\Partecipazione Progetti\Toritto\Materiale ALDES\Immagine.JPG"/>
            <p:cNvPicPr/>
            <p:nvPr/>
          </p:nvPicPr>
          <p:blipFill>
            <a:blip r:embed="rId4" cstate="print"/>
            <a:srcRect r="47187" b="37750"/>
            <a:stretch>
              <a:fillRect/>
            </a:stretch>
          </p:blipFill>
          <p:spPr bwMode="auto">
            <a:xfrm>
              <a:off x="1800064" y="4653136"/>
              <a:ext cx="1295400" cy="957580"/>
            </a:xfrm>
            <a:prstGeom prst="rect">
              <a:avLst/>
            </a:prstGeom>
            <a:noFill/>
          </p:spPr>
        </p:pic>
      </p:grpSp>
      <p:pic>
        <p:nvPicPr>
          <p:cNvPr id="17" name="Immagine 1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3921706"/>
            <a:ext cx="12954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95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6308640" y="3932868"/>
            <a:ext cx="904875" cy="2900015"/>
            <a:chOff x="6300192" y="3697337"/>
            <a:chExt cx="904875" cy="2900015"/>
          </a:xfrm>
        </p:grpSpPr>
        <p:pic>
          <p:nvPicPr>
            <p:cNvPr id="6145" name="Immagine 1" descr="fig_2_muro-solar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38"/>
            <a:stretch>
              <a:fillRect/>
            </a:stretch>
          </p:blipFill>
          <p:spPr bwMode="auto">
            <a:xfrm>
              <a:off x="6300192" y="3697337"/>
              <a:ext cx="904875" cy="1438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magine 18" descr="C:\Documents and Settings\caterina\Impostazioni locali\Temporary Internet Files\Content.Word\fig_2_muro-solare.jpg"/>
            <p:cNvPicPr/>
            <p:nvPr/>
          </p:nvPicPr>
          <p:blipFill>
            <a:blip r:embed="rId7" cstate="print"/>
            <a:srcRect t="13869"/>
            <a:stretch>
              <a:fillRect/>
            </a:stretch>
          </p:blipFill>
          <p:spPr bwMode="auto">
            <a:xfrm>
              <a:off x="6307494" y="5157807"/>
              <a:ext cx="890270" cy="1439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Immagine 21" descr="Apertura_di_colmo_particolare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0472" y="1762125"/>
            <a:ext cx="2540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9" cstate="print"/>
          <a:srcRect l="60983" b="5907"/>
          <a:stretch>
            <a:fillRect/>
          </a:stretch>
        </p:blipFill>
        <p:spPr bwMode="auto">
          <a:xfrm>
            <a:off x="3621764" y="3789040"/>
            <a:ext cx="23066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09148" y="1969141"/>
            <a:ext cx="22955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826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t-IT" dirty="0"/>
              <a:t>Sistemi di B.A. per l’efficienza energetica </a:t>
            </a:r>
            <a:br>
              <a:rPr lang="it-IT" dirty="0"/>
            </a:br>
            <a:endParaRPr lang="it-IT" dirty="0"/>
          </a:p>
        </p:txBody>
      </p:sp>
      <p:sp>
        <p:nvSpPr>
          <p:cNvPr id="24578" name="Segnaposto contenuto 2"/>
          <p:cNvSpPr>
            <a:spLocks noGrp="1"/>
          </p:cNvSpPr>
          <p:nvPr>
            <p:ph sz="quarter" idx="1"/>
          </p:nvPr>
        </p:nvSpPr>
        <p:spPr>
          <a:xfrm>
            <a:off x="571500" y="1571625"/>
            <a:ext cx="8153400" cy="4495800"/>
          </a:xfrm>
        </p:spPr>
        <p:txBody>
          <a:bodyPr/>
          <a:lstStyle/>
          <a:p>
            <a:pPr indent="263525" eaLnBrk="1" hangingPunct="1">
              <a:lnSpc>
                <a:spcPct val="200000"/>
              </a:lnSpc>
              <a:buFont typeface="Wingdings" pitchFamily="2" charset="2"/>
              <a:buChar char="Ø"/>
            </a:pPr>
            <a:endParaRPr lang="it-IT" sz="1800"/>
          </a:p>
          <a:p>
            <a:pPr indent="263525"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it-IT" sz="1800"/>
              <a:t>Componenti dell’organismo edilizio </a:t>
            </a:r>
          </a:p>
          <a:p>
            <a:pPr indent="263525" eaLnBrk="1" hangingPunct="1">
              <a:lnSpc>
                <a:spcPct val="200000"/>
              </a:lnSpc>
              <a:buFont typeface="Wingdings" pitchFamily="2" charset="2"/>
              <a:buChar char="Ø"/>
            </a:pPr>
            <a:endParaRPr lang="it-IT" sz="1800"/>
          </a:p>
          <a:p>
            <a:pPr indent="263525"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it-IT" sz="1800"/>
              <a:t>Impianti di climatizzazione</a:t>
            </a:r>
          </a:p>
          <a:p>
            <a:pPr indent="263525" eaLnBrk="1" hangingPunct="1">
              <a:lnSpc>
                <a:spcPct val="200000"/>
              </a:lnSpc>
              <a:buFont typeface="Wingdings" pitchFamily="2" charset="2"/>
              <a:buChar char="Ø"/>
            </a:pPr>
            <a:endParaRPr lang="it-IT" sz="1800"/>
          </a:p>
          <a:p>
            <a:pPr indent="263525"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it-IT" sz="1800"/>
              <a:t>Impianto elettrico</a:t>
            </a:r>
          </a:p>
          <a:p>
            <a:pPr indent="263525" eaLnBrk="1" hangingPunct="1">
              <a:buFont typeface="Arial" charset="0"/>
              <a:buChar char="•"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50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t-IT" dirty="0"/>
              <a:t>Sistemi di B.A. per l’efficienza energetica</a:t>
            </a:r>
          </a:p>
        </p:txBody>
      </p:sp>
      <p:sp>
        <p:nvSpPr>
          <p:cNvPr id="25602" name="Segnaposto contenuto 2"/>
          <p:cNvSpPr>
            <a:spLocks noGrp="1"/>
          </p:cNvSpPr>
          <p:nvPr>
            <p:ph sz="quarter" idx="1"/>
          </p:nvPr>
        </p:nvSpPr>
        <p:spPr>
          <a:xfrm>
            <a:off x="571500" y="1500188"/>
            <a:ext cx="8358188" cy="428625"/>
          </a:xfrm>
        </p:spPr>
        <p:txBody>
          <a:bodyPr/>
          <a:lstStyle/>
          <a:p>
            <a:pPr algn="ctr" eaLnBrk="1" hangingPunct="1"/>
            <a:r>
              <a:rPr lang="it-IT" b="1"/>
              <a:t>SCHERMATURE</a:t>
            </a:r>
          </a:p>
          <a:p>
            <a:pPr algn="ctr" eaLnBrk="1" hangingPunct="1"/>
            <a:endParaRPr lang="it-IT" b="1"/>
          </a:p>
          <a:p>
            <a:pPr algn="ctr" eaLnBrk="1" hangingPunct="1"/>
            <a:endParaRPr lang="it-IT" b="1"/>
          </a:p>
          <a:p>
            <a:pPr algn="ctr" eaLnBrk="1" hangingPunct="1"/>
            <a:endParaRPr lang="it-IT" b="1"/>
          </a:p>
          <a:p>
            <a:pPr algn="ctr" eaLnBrk="1" hangingPunct="1"/>
            <a:endParaRPr lang="it-IT" b="1"/>
          </a:p>
          <a:p>
            <a:pPr algn="ctr" eaLnBrk="1" hangingPunct="1"/>
            <a:endParaRPr lang="it-IT" b="1"/>
          </a:p>
          <a:p>
            <a:pPr algn="ctr" eaLnBrk="1" hangingPunct="1"/>
            <a:endParaRPr lang="it-IT"/>
          </a:p>
        </p:txBody>
      </p:sp>
      <p:sp>
        <p:nvSpPr>
          <p:cNvPr id="35843" name="Rettangolo 5"/>
          <p:cNvSpPr>
            <a:spLocks noChangeArrowheads="1"/>
          </p:cNvSpPr>
          <p:nvPr/>
        </p:nvSpPr>
        <p:spPr bwMode="auto">
          <a:xfrm>
            <a:off x="2736850" y="1109663"/>
            <a:ext cx="3905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6352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prstClr val="black"/>
                </a:solidFill>
              </a:rPr>
              <a:t>COMPONENTI DELL’ORGANISMO EDILIZIO </a:t>
            </a:r>
          </a:p>
        </p:txBody>
      </p:sp>
      <p:sp>
        <p:nvSpPr>
          <p:cNvPr id="25605" name="Rettangolo 7"/>
          <p:cNvSpPr>
            <a:spLocks noChangeArrowheads="1"/>
          </p:cNvSpPr>
          <p:nvPr/>
        </p:nvSpPr>
        <p:spPr bwMode="auto">
          <a:xfrm>
            <a:off x="571500" y="1857375"/>
            <a:ext cx="3357563" cy="15986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 b="1">
                <a:solidFill>
                  <a:srgbClr val="69676D"/>
                </a:solidFill>
              </a:rPr>
              <a:t>SENSORI</a:t>
            </a:r>
          </a:p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endParaRPr lang="it-IT" sz="1200" b="1">
              <a:solidFill>
                <a:srgbClr val="69676D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>
                <a:solidFill>
                  <a:prstClr val="black"/>
                </a:solidFill>
              </a:rPr>
              <a:t>Temperatura dell’aria int/ext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>
                <a:solidFill>
                  <a:prstClr val="black"/>
                </a:solidFill>
              </a:rPr>
              <a:t>Umidità relativa interna ed esterna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>
                <a:solidFill>
                  <a:prstClr val="black"/>
                </a:solidFill>
              </a:rPr>
              <a:t>Illuminamento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>
                <a:solidFill>
                  <a:prstClr val="black"/>
                </a:solidFill>
              </a:rPr>
              <a:t>Rilevatore di presenza </a:t>
            </a:r>
          </a:p>
        </p:txBody>
      </p:sp>
      <p:sp>
        <p:nvSpPr>
          <p:cNvPr id="25606" name="Rettangolo 9"/>
          <p:cNvSpPr>
            <a:spLocks noChangeArrowheads="1"/>
          </p:cNvSpPr>
          <p:nvPr/>
        </p:nvSpPr>
        <p:spPr bwMode="auto">
          <a:xfrm>
            <a:off x="571500" y="3643313"/>
            <a:ext cx="3357563" cy="13795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 b="1" dirty="0">
                <a:solidFill>
                  <a:srgbClr val="69676D"/>
                </a:solidFill>
              </a:rPr>
              <a:t>ATTUATORI</a:t>
            </a:r>
          </a:p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endParaRPr lang="it-IT" sz="1000" b="1" dirty="0">
              <a:solidFill>
                <a:srgbClr val="69676D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prstClr val="black"/>
                </a:solidFill>
              </a:rPr>
              <a:t>Apri/Chiudi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err="1">
                <a:solidFill>
                  <a:prstClr val="black"/>
                </a:solidFill>
              </a:rPr>
              <a:t>Dimmer</a:t>
            </a:r>
            <a:endParaRPr lang="it-IT" sz="12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6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i="1" dirty="0">
                <a:solidFill>
                  <a:prstClr val="black"/>
                </a:solidFill>
              </a:rPr>
              <a:t>Dispositivi da installare: motore elettrico</a:t>
            </a:r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1857375"/>
            <a:ext cx="2786062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4000500"/>
            <a:ext cx="19161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4000500"/>
            <a:ext cx="21336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1785938"/>
            <a:ext cx="9302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572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t-IT" dirty="0"/>
              <a:t>Sistemi di B.A. per l’efficienza energetica</a:t>
            </a:r>
          </a:p>
        </p:txBody>
      </p:sp>
      <p:sp>
        <p:nvSpPr>
          <p:cNvPr id="36866" name="Segnaposto contenuto 2"/>
          <p:cNvSpPr>
            <a:spLocks noGrp="1"/>
          </p:cNvSpPr>
          <p:nvPr>
            <p:ph sz="quarter" idx="1"/>
          </p:nvPr>
        </p:nvSpPr>
        <p:spPr>
          <a:xfrm>
            <a:off x="571500" y="1500188"/>
            <a:ext cx="8358188" cy="428625"/>
          </a:xfrm>
        </p:spPr>
        <p:txBody>
          <a:bodyPr/>
          <a:lstStyle/>
          <a:p>
            <a:pPr algn="ctr" eaLnBrk="1" hangingPunct="1"/>
            <a:r>
              <a:rPr lang="it-IT" b="1"/>
              <a:t>SCHERMATURE</a:t>
            </a:r>
          </a:p>
          <a:p>
            <a:pPr algn="ctr" eaLnBrk="1" hangingPunct="1"/>
            <a:endParaRPr lang="it-IT" b="1"/>
          </a:p>
          <a:p>
            <a:pPr algn="ctr" eaLnBrk="1" hangingPunct="1"/>
            <a:endParaRPr lang="it-IT" b="1"/>
          </a:p>
          <a:p>
            <a:pPr algn="ctr" eaLnBrk="1" hangingPunct="1"/>
            <a:endParaRPr lang="it-IT" b="1"/>
          </a:p>
          <a:p>
            <a:pPr algn="ctr" eaLnBrk="1" hangingPunct="1"/>
            <a:endParaRPr lang="it-IT" b="1"/>
          </a:p>
          <a:p>
            <a:pPr algn="ctr" eaLnBrk="1" hangingPunct="1"/>
            <a:endParaRPr lang="it-IT" b="1"/>
          </a:p>
          <a:p>
            <a:pPr algn="ctr" eaLnBrk="1" hangingPunct="1"/>
            <a:endParaRPr lang="it-IT"/>
          </a:p>
        </p:txBody>
      </p:sp>
      <p:sp>
        <p:nvSpPr>
          <p:cNvPr id="36867" name="Rettangolo 5"/>
          <p:cNvSpPr>
            <a:spLocks noChangeArrowheads="1"/>
          </p:cNvSpPr>
          <p:nvPr/>
        </p:nvSpPr>
        <p:spPr bwMode="auto">
          <a:xfrm>
            <a:off x="2736850" y="1109663"/>
            <a:ext cx="3905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6352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prstClr val="black"/>
                </a:solidFill>
              </a:rPr>
              <a:t>COMPONENTI DELL’ORGANISMO EDILIZIO </a:t>
            </a:r>
          </a:p>
        </p:txBody>
      </p:sp>
      <p:sp>
        <p:nvSpPr>
          <p:cNvPr id="25604" name="Rettangolo 6"/>
          <p:cNvSpPr>
            <a:spLocks noChangeArrowheads="1"/>
          </p:cNvSpPr>
          <p:nvPr/>
        </p:nvSpPr>
        <p:spPr bwMode="auto">
          <a:xfrm>
            <a:off x="357188" y="2143125"/>
            <a:ext cx="8429625" cy="33004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 b="1">
                <a:solidFill>
                  <a:srgbClr val="69676D"/>
                </a:solidFill>
              </a:rPr>
              <a:t>POSSIBILI AUTOMAZIONI</a:t>
            </a:r>
          </a:p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endParaRPr lang="it-IT" sz="1000" b="1">
              <a:solidFill>
                <a:srgbClr val="69676D"/>
              </a:solidFill>
            </a:endParaRPr>
          </a:p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>
                <a:solidFill>
                  <a:srgbClr val="000000"/>
                </a:solidFill>
              </a:rPr>
              <a:t>Apertura in regime invernale diurno: 	incremento del guadagno solare passivo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endParaRPr lang="it-IT" sz="1600">
              <a:solidFill>
                <a:srgbClr val="000000"/>
              </a:solidFill>
            </a:endParaRPr>
          </a:p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>
                <a:solidFill>
                  <a:srgbClr val="000000"/>
                </a:solidFill>
              </a:rPr>
              <a:t>Chiusura in regime invernale notturno:	incremento della resistenza termica dell’involucro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endParaRPr lang="it-IT" sz="1600">
              <a:solidFill>
                <a:srgbClr val="000000"/>
              </a:solidFill>
            </a:endParaRPr>
          </a:p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>
                <a:solidFill>
                  <a:srgbClr val="000000"/>
                </a:solidFill>
              </a:rPr>
              <a:t>Regolazione in regime estivo:		riduzione del surriscaldamento degli ambienti interni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endParaRPr lang="it-IT" sz="1600">
              <a:solidFill>
                <a:srgbClr val="000000"/>
              </a:solidFill>
            </a:endParaRPr>
          </a:p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>
                <a:solidFill>
                  <a:srgbClr val="000000"/>
                </a:solidFill>
              </a:rPr>
              <a:t>Apertura/Chiusura correlata agli scenari d’uso giornalieri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>
                <a:solidFill>
                  <a:srgbClr val="000000"/>
                </a:solidFill>
              </a:rPr>
              <a:t>…</a:t>
            </a:r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t-IT" dirty="0"/>
              <a:t>Domotica e B.A.: aree di automazione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3500" y="1571625"/>
            <a:ext cx="3643313" cy="574580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1700" dirty="0"/>
              <a:t>Sicurezza: </a:t>
            </a:r>
            <a:r>
              <a:rPr lang="it-IT" sz="1700" dirty="0" err="1"/>
              <a:t>Safety</a:t>
            </a:r>
            <a:r>
              <a:rPr lang="it-IT" sz="1700" dirty="0"/>
              <a:t> e security;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it-IT" sz="17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it-IT" sz="17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it-IT" sz="1700" dirty="0"/>
          </a:p>
          <a:p>
            <a:pPr eaLnBrk="1" hangingPunct="1">
              <a:lnSpc>
                <a:spcPct val="90000"/>
              </a:lnSpc>
            </a:pPr>
            <a:endParaRPr lang="it-IT" sz="17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1700" dirty="0"/>
              <a:t>Domotica </a:t>
            </a:r>
            <a:r>
              <a:rPr lang="it-IT" sz="1700" dirty="0" err="1"/>
              <a:t>assistiva</a:t>
            </a:r>
            <a:r>
              <a:rPr lang="it-IT" sz="1700" dirty="0"/>
              <a:t>;</a:t>
            </a:r>
          </a:p>
          <a:p>
            <a:pPr eaLnBrk="1" hangingPunct="1">
              <a:lnSpc>
                <a:spcPct val="90000"/>
              </a:lnSpc>
            </a:pPr>
            <a:endParaRPr lang="it-IT" sz="1700" dirty="0"/>
          </a:p>
          <a:p>
            <a:pPr eaLnBrk="1" hangingPunct="1">
              <a:lnSpc>
                <a:spcPct val="90000"/>
              </a:lnSpc>
            </a:pPr>
            <a:endParaRPr lang="it-IT" sz="1700" dirty="0"/>
          </a:p>
          <a:p>
            <a:pPr eaLnBrk="1" hangingPunct="1">
              <a:lnSpc>
                <a:spcPct val="90000"/>
              </a:lnSpc>
            </a:pPr>
            <a:endParaRPr lang="it-IT" sz="1700" dirty="0"/>
          </a:p>
          <a:p>
            <a:pPr eaLnBrk="1" hangingPunct="1">
              <a:lnSpc>
                <a:spcPct val="90000"/>
              </a:lnSpc>
            </a:pPr>
            <a:endParaRPr lang="it-IT" sz="1700" dirty="0"/>
          </a:p>
          <a:p>
            <a:pPr eaLnBrk="1" hangingPunct="1">
              <a:lnSpc>
                <a:spcPct val="90000"/>
              </a:lnSpc>
            </a:pPr>
            <a:endParaRPr lang="it-IT" sz="17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1700" dirty="0"/>
              <a:t>Controllo degli apparecchi;</a:t>
            </a:r>
          </a:p>
          <a:p>
            <a:pPr eaLnBrk="1" hangingPunct="1">
              <a:lnSpc>
                <a:spcPct val="90000"/>
              </a:lnSpc>
            </a:pPr>
            <a:endParaRPr lang="it-IT" sz="17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it-IT" sz="17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it-IT" sz="17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it-IT" sz="17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it-IT" sz="1700" dirty="0"/>
          </a:p>
          <a:p>
            <a:pPr eaLnBrk="1" hangingPunct="1">
              <a:lnSpc>
                <a:spcPct val="90000"/>
              </a:lnSpc>
            </a:pPr>
            <a:endParaRPr lang="it-IT" sz="1700" dirty="0"/>
          </a:p>
          <a:p>
            <a:pPr eaLnBrk="1" hangingPunct="1">
              <a:lnSpc>
                <a:spcPct val="190000"/>
              </a:lnSpc>
            </a:pPr>
            <a:endParaRPr lang="it-IT" sz="1700" dirty="0"/>
          </a:p>
        </p:txBody>
      </p:sp>
      <p:sp>
        <p:nvSpPr>
          <p:cNvPr id="15363" name="CasellaDiTesto 3"/>
          <p:cNvSpPr txBox="1">
            <a:spLocks noChangeArrowheads="1"/>
          </p:cNvSpPr>
          <p:nvPr/>
        </p:nvSpPr>
        <p:spPr bwMode="auto">
          <a:xfrm>
            <a:off x="206375" y="1916832"/>
            <a:ext cx="4865688" cy="9541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solidFill>
                  <a:prstClr val="black"/>
                </a:solidFill>
              </a:rPr>
              <a:t>Gestione accessi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solidFill>
                  <a:prstClr val="black"/>
                </a:solidFill>
              </a:rPr>
              <a:t>Protezione antifurto, antintrusione, antirapina, perimetrale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solidFill>
                  <a:prstClr val="black"/>
                </a:solidFill>
              </a:rPr>
              <a:t>Protezione antincendio, antiallagamento, da fumo o fughe di gas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solidFill>
                  <a:prstClr val="black"/>
                </a:solidFill>
              </a:rPr>
              <a:t>Videocontrollo ambientale locale e a distanza</a:t>
            </a:r>
          </a:p>
        </p:txBody>
      </p:sp>
      <p:sp>
        <p:nvSpPr>
          <p:cNvPr id="15365" name="CasellaDiTesto 6"/>
          <p:cNvSpPr txBox="1">
            <a:spLocks noChangeArrowheads="1"/>
          </p:cNvSpPr>
          <p:nvPr/>
        </p:nvSpPr>
        <p:spPr bwMode="auto">
          <a:xfrm>
            <a:off x="206375" y="5517232"/>
            <a:ext cx="4865688" cy="739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400">
                <a:solidFill>
                  <a:prstClr val="black"/>
                </a:solidFill>
              </a:rPr>
              <a:t>Lavatrice, asciugatrice, lavastoviglie, frigoriferi e congelatori, cucine,  forni,  microonde, apparecchi idrosanitari, sauna, idromassaggio,  scaldabagno, ……</a:t>
            </a:r>
          </a:p>
        </p:txBody>
      </p:sp>
      <p:pic>
        <p:nvPicPr>
          <p:cNvPr id="16389" name="Immagine 7" descr="schem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71625"/>
            <a:ext cx="3357563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5715000" y="4214813"/>
            <a:ext cx="3286125" cy="2000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143875" y="2928938"/>
            <a:ext cx="857250" cy="1000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CasellaDiTesto 3"/>
          <p:cNvSpPr txBox="1">
            <a:spLocks noChangeArrowheads="1"/>
          </p:cNvSpPr>
          <p:nvPr/>
        </p:nvSpPr>
        <p:spPr bwMode="auto">
          <a:xfrm>
            <a:off x="210368" y="3573016"/>
            <a:ext cx="4865688" cy="13849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solidFill>
                  <a:prstClr val="black"/>
                </a:solidFill>
              </a:rPr>
              <a:t>Tecnologie per l’autonomia domestica (</a:t>
            </a:r>
            <a:r>
              <a:rPr lang="it-IT" sz="1400" dirty="0"/>
              <a:t>accensione delle luci e degli impianti, apertura di porte e finestre, scorrimento dei cassetti, motorizzazione dei serramenti, accensione di televisione e radio, attivazione dell’allarme, ecc.)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solidFill>
                  <a:prstClr val="black"/>
                </a:solidFill>
              </a:rPr>
              <a:t>Telesoccorso e teleassistenza di persone sole, anziane, disabili o ammalate</a:t>
            </a:r>
          </a:p>
        </p:txBody>
      </p:sp>
    </p:spTree>
    <p:extLst>
      <p:ext uri="{BB962C8B-B14F-4D97-AF65-F5344CB8AC3E}">
        <p14:creationId xmlns:p14="http://schemas.microsoft.com/office/powerpoint/2010/main" val="118472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5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t-IT" dirty="0"/>
              <a:t>Sistemi di B.A. per l’efficienza energetica</a:t>
            </a:r>
          </a:p>
        </p:txBody>
      </p:sp>
      <p:sp>
        <p:nvSpPr>
          <p:cNvPr id="26626" name="Segnaposto contenuto 2"/>
          <p:cNvSpPr>
            <a:spLocks noGrp="1"/>
          </p:cNvSpPr>
          <p:nvPr>
            <p:ph sz="quarter" idx="1"/>
          </p:nvPr>
        </p:nvSpPr>
        <p:spPr>
          <a:xfrm>
            <a:off x="571500" y="1500188"/>
            <a:ext cx="8358188" cy="428625"/>
          </a:xfrm>
        </p:spPr>
        <p:txBody>
          <a:bodyPr/>
          <a:lstStyle/>
          <a:p>
            <a:pPr algn="ctr" eaLnBrk="1" hangingPunct="1"/>
            <a:r>
              <a:rPr lang="it-IT" b="1"/>
              <a:t>SUPERFICI TRASPARENTI </a:t>
            </a:r>
          </a:p>
          <a:p>
            <a:pPr algn="ctr" eaLnBrk="1" hangingPunct="1"/>
            <a:endParaRPr lang="it-IT" b="1"/>
          </a:p>
          <a:p>
            <a:pPr algn="ctr" eaLnBrk="1" hangingPunct="1"/>
            <a:endParaRPr lang="it-IT" b="1"/>
          </a:p>
          <a:p>
            <a:pPr algn="ctr" eaLnBrk="1" hangingPunct="1"/>
            <a:endParaRPr lang="it-IT" b="1"/>
          </a:p>
          <a:p>
            <a:pPr algn="ctr" eaLnBrk="1" hangingPunct="1"/>
            <a:endParaRPr lang="it-IT" b="1"/>
          </a:p>
          <a:p>
            <a:pPr algn="ctr" eaLnBrk="1" hangingPunct="1"/>
            <a:endParaRPr lang="it-IT" b="1"/>
          </a:p>
          <a:p>
            <a:pPr algn="ctr" eaLnBrk="1" hangingPunct="1"/>
            <a:endParaRPr lang="it-IT"/>
          </a:p>
        </p:txBody>
      </p:sp>
      <p:sp>
        <p:nvSpPr>
          <p:cNvPr id="37891" name="Rettangolo 5"/>
          <p:cNvSpPr>
            <a:spLocks noChangeArrowheads="1"/>
          </p:cNvSpPr>
          <p:nvPr/>
        </p:nvSpPr>
        <p:spPr bwMode="auto">
          <a:xfrm>
            <a:off x="2736850" y="1109663"/>
            <a:ext cx="3905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6352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prstClr val="black"/>
                </a:solidFill>
              </a:rPr>
              <a:t>COMPONENTI DELL’ORGANISMO EDILIZIO </a:t>
            </a:r>
          </a:p>
        </p:txBody>
      </p:sp>
      <p:sp>
        <p:nvSpPr>
          <p:cNvPr id="26629" name="Rettangolo 7"/>
          <p:cNvSpPr>
            <a:spLocks noChangeArrowheads="1"/>
          </p:cNvSpPr>
          <p:nvPr/>
        </p:nvSpPr>
        <p:spPr bwMode="auto">
          <a:xfrm>
            <a:off x="571500" y="1857375"/>
            <a:ext cx="3143250" cy="1771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 b="1">
                <a:solidFill>
                  <a:srgbClr val="69676D"/>
                </a:solidFill>
              </a:rPr>
              <a:t>SENSORI</a:t>
            </a:r>
          </a:p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endParaRPr lang="it-IT" sz="1600" b="1">
              <a:solidFill>
                <a:srgbClr val="69676D"/>
              </a:solidFill>
            </a:endParaRP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200">
                <a:solidFill>
                  <a:prstClr val="black"/>
                </a:solidFill>
              </a:rPr>
              <a:t>Temperatura e Umidità relativa dell’aria int/ext;</a:t>
            </a: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200">
                <a:solidFill>
                  <a:prstClr val="black"/>
                </a:solidFill>
              </a:rPr>
              <a:t>Qualità dell’aria int/ext</a:t>
            </a: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200">
                <a:solidFill>
                  <a:prstClr val="black"/>
                </a:solidFill>
              </a:rPr>
              <a:t>Velocità dell’aria int/ext -Direzione del vento </a:t>
            </a: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200">
                <a:solidFill>
                  <a:prstClr val="black"/>
                </a:solidFill>
              </a:rPr>
              <a:t>Rilevatore di presenza</a:t>
            </a:r>
          </a:p>
        </p:txBody>
      </p:sp>
      <p:sp>
        <p:nvSpPr>
          <p:cNvPr id="26630" name="Rettangolo 9"/>
          <p:cNvSpPr>
            <a:spLocks noChangeArrowheads="1"/>
          </p:cNvSpPr>
          <p:nvPr/>
        </p:nvSpPr>
        <p:spPr bwMode="auto">
          <a:xfrm>
            <a:off x="571500" y="3935413"/>
            <a:ext cx="3143250" cy="16811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 b="1" dirty="0">
                <a:solidFill>
                  <a:srgbClr val="69676D"/>
                </a:solidFill>
              </a:rPr>
              <a:t>ATTUATORI</a:t>
            </a:r>
          </a:p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endParaRPr lang="it-IT" sz="1600" b="1" dirty="0">
              <a:solidFill>
                <a:srgbClr val="69676D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prstClr val="black"/>
                </a:solidFill>
              </a:rPr>
              <a:t>ON/OFF,    Apri/Chiudi,   </a:t>
            </a:r>
            <a:r>
              <a:rPr lang="it-IT" sz="1200" dirty="0" err="1">
                <a:solidFill>
                  <a:prstClr val="black"/>
                </a:solidFill>
              </a:rPr>
              <a:t>Dimmer</a:t>
            </a:r>
            <a:endParaRPr lang="it-IT" sz="1200" dirty="0">
              <a:solidFill>
                <a:prstClr val="black"/>
              </a:solidFill>
            </a:endParaRPr>
          </a:p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endParaRPr lang="it-IT" sz="1200" b="1" dirty="0">
              <a:solidFill>
                <a:srgbClr val="69676D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i="1" dirty="0">
                <a:solidFill>
                  <a:prstClr val="black"/>
                </a:solidFill>
              </a:rPr>
              <a:t>Dispositivi da installare: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i="1" dirty="0">
                <a:solidFill>
                  <a:prstClr val="black"/>
                </a:solidFill>
              </a:rPr>
              <a:t>Motori elettrici, griglie di ingresso/uscita dell’aria,  ecc.</a:t>
            </a:r>
          </a:p>
        </p:txBody>
      </p:sp>
      <p:pic>
        <p:nvPicPr>
          <p:cNvPr id="26631" name="Picture 2" descr="H:\POLITECNICO\Partecipazione Progetti\Toritto\Materiale ALDES\Immagine.JPG"/>
          <p:cNvPicPr>
            <a:picLocks noChangeAspect="1" noChangeArrowheads="1"/>
          </p:cNvPicPr>
          <p:nvPr/>
        </p:nvPicPr>
        <p:blipFill>
          <a:blip r:embed="rId2" cstate="print"/>
          <a:srcRect r="47186" b="37750"/>
          <a:stretch>
            <a:fillRect/>
          </a:stretch>
        </p:blipFill>
        <p:spPr bwMode="auto">
          <a:xfrm>
            <a:off x="3929063" y="2428875"/>
            <a:ext cx="17145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1928813"/>
            <a:ext cx="1928812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4357688"/>
            <a:ext cx="164623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109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t-IT" dirty="0"/>
              <a:t>Sistemi di B.A. per l’efficienza energetica</a:t>
            </a:r>
          </a:p>
        </p:txBody>
      </p:sp>
      <p:sp>
        <p:nvSpPr>
          <p:cNvPr id="38914" name="Segnaposto contenuto 2"/>
          <p:cNvSpPr>
            <a:spLocks noGrp="1"/>
          </p:cNvSpPr>
          <p:nvPr>
            <p:ph sz="quarter" idx="1"/>
          </p:nvPr>
        </p:nvSpPr>
        <p:spPr>
          <a:xfrm>
            <a:off x="571500" y="1500188"/>
            <a:ext cx="8358188" cy="428625"/>
          </a:xfrm>
        </p:spPr>
        <p:txBody>
          <a:bodyPr/>
          <a:lstStyle/>
          <a:p>
            <a:pPr algn="ctr" eaLnBrk="1" hangingPunct="1"/>
            <a:r>
              <a:rPr lang="it-IT" b="1"/>
              <a:t>SUPERFICI TRASPARENTI </a:t>
            </a:r>
          </a:p>
          <a:p>
            <a:pPr algn="ctr" eaLnBrk="1" hangingPunct="1"/>
            <a:endParaRPr lang="it-IT" b="1"/>
          </a:p>
          <a:p>
            <a:pPr algn="ctr" eaLnBrk="1" hangingPunct="1"/>
            <a:endParaRPr lang="it-IT" b="1"/>
          </a:p>
          <a:p>
            <a:pPr algn="ctr" eaLnBrk="1" hangingPunct="1"/>
            <a:endParaRPr lang="it-IT" b="1"/>
          </a:p>
          <a:p>
            <a:pPr algn="ctr" eaLnBrk="1" hangingPunct="1"/>
            <a:endParaRPr lang="it-IT" b="1"/>
          </a:p>
          <a:p>
            <a:pPr algn="ctr" eaLnBrk="1" hangingPunct="1"/>
            <a:endParaRPr lang="it-IT" b="1"/>
          </a:p>
          <a:p>
            <a:pPr algn="ctr" eaLnBrk="1" hangingPunct="1"/>
            <a:endParaRPr lang="it-IT"/>
          </a:p>
        </p:txBody>
      </p:sp>
      <p:sp>
        <p:nvSpPr>
          <p:cNvPr id="38915" name="Rettangolo 5"/>
          <p:cNvSpPr>
            <a:spLocks noChangeArrowheads="1"/>
          </p:cNvSpPr>
          <p:nvPr/>
        </p:nvSpPr>
        <p:spPr bwMode="auto">
          <a:xfrm>
            <a:off x="2736850" y="1109663"/>
            <a:ext cx="3905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6352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prstClr val="black"/>
                </a:solidFill>
              </a:rPr>
              <a:t>COMPONENTI DELL’ORGANISMO EDILIZIO </a:t>
            </a:r>
          </a:p>
        </p:txBody>
      </p:sp>
      <p:sp>
        <p:nvSpPr>
          <p:cNvPr id="26628" name="Rettangolo 6"/>
          <p:cNvSpPr>
            <a:spLocks noChangeArrowheads="1"/>
          </p:cNvSpPr>
          <p:nvPr/>
        </p:nvSpPr>
        <p:spPr bwMode="auto">
          <a:xfrm>
            <a:off x="357188" y="1857375"/>
            <a:ext cx="8572500" cy="419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 b="1">
                <a:solidFill>
                  <a:srgbClr val="69676D"/>
                </a:solidFill>
              </a:rPr>
              <a:t>POSSIBILI AUTOMAZIONI</a:t>
            </a:r>
          </a:p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endParaRPr lang="it-IT" sz="1600" b="1">
              <a:solidFill>
                <a:srgbClr val="69676D"/>
              </a:solidFill>
            </a:endParaRP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>
                <a:solidFill>
                  <a:prstClr val="black"/>
                </a:solidFill>
              </a:rPr>
              <a:t>Apertura/Chiusura in funzione dei livelli di comfort interno e al livello di occupazione degli ambienti;</a:t>
            </a: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endParaRPr lang="it-IT" sz="1600">
              <a:solidFill>
                <a:prstClr val="black"/>
              </a:solidFill>
            </a:endParaRP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>
                <a:solidFill>
                  <a:prstClr val="black"/>
                </a:solidFill>
              </a:rPr>
              <a:t>Apertura/Chiusura in funzione della Indoor Air Quality;</a:t>
            </a: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endParaRPr lang="it-IT" sz="1600">
              <a:solidFill>
                <a:prstClr val="black"/>
              </a:solidFill>
            </a:endParaRP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>
                <a:solidFill>
                  <a:prstClr val="black"/>
                </a:solidFill>
              </a:rPr>
              <a:t>Apertura/Chiusura infissi in relazione alle caratteristiche esterne (vento, pioggia, umidità, temperatura,  ecc.);</a:t>
            </a: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endParaRPr lang="it-IT" sz="1600">
              <a:solidFill>
                <a:prstClr val="black"/>
              </a:solidFill>
            </a:endParaRP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>
                <a:solidFill>
                  <a:prstClr val="black"/>
                </a:solidFill>
              </a:rPr>
              <a:t>In regime invernale: 	Chiusura infissi/griglie in presenza di impianto di riscaldamento acceso;</a:t>
            </a: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>
                <a:solidFill>
                  <a:prstClr val="black"/>
                </a:solidFill>
              </a:rPr>
              <a:t>In regime estivo: 	Chiusura infissi/griglie in presenza di impianto di raffrescamento acceso;</a:t>
            </a: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>
                <a:solidFill>
                  <a:prstClr val="black"/>
                </a:solidFill>
              </a:rPr>
              <a:t>		Apertura infissi/griglie e accensione estrattori in bagni e cucine per favorire la 		ventilazione naturale,  in particolare di notte</a:t>
            </a:r>
          </a:p>
        </p:txBody>
      </p:sp>
    </p:spTree>
    <p:extLst>
      <p:ext uri="{BB962C8B-B14F-4D97-AF65-F5344CB8AC3E}">
        <p14:creationId xmlns:p14="http://schemas.microsoft.com/office/powerpoint/2010/main" val="23795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t-IT" dirty="0"/>
              <a:t>Sistemi di B.A. per l’efficienza energetica</a:t>
            </a:r>
          </a:p>
        </p:txBody>
      </p:sp>
      <p:sp>
        <p:nvSpPr>
          <p:cNvPr id="39938" name="Rettangolo 5"/>
          <p:cNvSpPr>
            <a:spLocks noChangeArrowheads="1"/>
          </p:cNvSpPr>
          <p:nvPr/>
        </p:nvSpPr>
        <p:spPr bwMode="auto">
          <a:xfrm>
            <a:off x="3079750" y="1109663"/>
            <a:ext cx="298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6352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prstClr val="black"/>
                </a:solidFill>
              </a:rPr>
              <a:t>IMPIANTI DI CLIMATIZZAZIONE</a:t>
            </a:r>
          </a:p>
        </p:txBody>
      </p:sp>
      <p:sp>
        <p:nvSpPr>
          <p:cNvPr id="27652" name="Rettangolo 9"/>
          <p:cNvSpPr>
            <a:spLocks noChangeArrowheads="1"/>
          </p:cNvSpPr>
          <p:nvPr/>
        </p:nvSpPr>
        <p:spPr bwMode="auto">
          <a:xfrm>
            <a:off x="571500" y="3786188"/>
            <a:ext cx="3143250" cy="1498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 b="1" dirty="0">
                <a:solidFill>
                  <a:srgbClr val="69676D"/>
                </a:solidFill>
              </a:rPr>
              <a:t>ATTUATORI</a:t>
            </a:r>
          </a:p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endParaRPr lang="it-IT" sz="1600" b="1" dirty="0">
              <a:solidFill>
                <a:srgbClr val="69676D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prstClr val="black"/>
                </a:solidFill>
              </a:rPr>
              <a:t>ON/OFF,    Apri/Chiudi,   </a:t>
            </a:r>
            <a:r>
              <a:rPr lang="it-IT" sz="1200" dirty="0" err="1">
                <a:solidFill>
                  <a:prstClr val="black"/>
                </a:solidFill>
              </a:rPr>
              <a:t>Dimmer</a:t>
            </a:r>
            <a:endParaRPr lang="it-IT" sz="1200" dirty="0">
              <a:solidFill>
                <a:prstClr val="black"/>
              </a:solidFill>
            </a:endParaRPr>
          </a:p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endParaRPr lang="it-IT" sz="1200" b="1" dirty="0">
              <a:solidFill>
                <a:srgbClr val="69676D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i="1" dirty="0">
                <a:solidFill>
                  <a:prstClr val="black"/>
                </a:solidFill>
              </a:rPr>
              <a:t>Dispositivi da installare: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i="1" dirty="0">
                <a:solidFill>
                  <a:prstClr val="black"/>
                </a:solidFill>
              </a:rPr>
              <a:t>Valvole termostatiche digitali, elettrovalvole, ecc.</a:t>
            </a:r>
          </a:p>
        </p:txBody>
      </p:sp>
      <p:sp>
        <p:nvSpPr>
          <p:cNvPr id="27653" name="Rettangolo 12"/>
          <p:cNvSpPr>
            <a:spLocks noChangeArrowheads="1"/>
          </p:cNvSpPr>
          <p:nvPr/>
        </p:nvSpPr>
        <p:spPr bwMode="auto">
          <a:xfrm>
            <a:off x="571500" y="1857375"/>
            <a:ext cx="3143250" cy="1771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 b="1">
                <a:solidFill>
                  <a:srgbClr val="69676D"/>
                </a:solidFill>
              </a:rPr>
              <a:t>SENSORI</a:t>
            </a:r>
          </a:p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endParaRPr lang="it-IT" sz="1600" b="1">
              <a:solidFill>
                <a:srgbClr val="69676D"/>
              </a:solidFill>
            </a:endParaRP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200">
                <a:solidFill>
                  <a:prstClr val="black"/>
                </a:solidFill>
              </a:rPr>
              <a:t>Temperatura e Umidità relativa dell’aria int/ext;</a:t>
            </a: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200">
                <a:solidFill>
                  <a:prstClr val="black"/>
                </a:solidFill>
              </a:rPr>
              <a:t>Qualità dell’aria int/ext</a:t>
            </a: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200">
                <a:solidFill>
                  <a:prstClr val="black"/>
                </a:solidFill>
              </a:rPr>
              <a:t>Velocità dell’aria int/ext -Direzione del vento </a:t>
            </a: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200">
                <a:solidFill>
                  <a:prstClr val="black"/>
                </a:solidFill>
              </a:rPr>
              <a:t>Rilevatore di presenza</a:t>
            </a:r>
          </a:p>
        </p:txBody>
      </p:sp>
      <p:pic>
        <p:nvPicPr>
          <p:cNvPr id="27654" name="Immagine 13" descr="risparmio-energetico-termosifoni-valvole-termostatiche-digital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2000250"/>
            <a:ext cx="1643063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3662363"/>
            <a:ext cx="26193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2071688"/>
            <a:ext cx="25622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016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t-IT" dirty="0"/>
              <a:t>Sistemi di B.A. per l’efficienza energetica</a:t>
            </a:r>
          </a:p>
        </p:txBody>
      </p:sp>
      <p:sp>
        <p:nvSpPr>
          <p:cNvPr id="40962" name="Rettangolo 5"/>
          <p:cNvSpPr>
            <a:spLocks noChangeArrowheads="1"/>
          </p:cNvSpPr>
          <p:nvPr/>
        </p:nvSpPr>
        <p:spPr bwMode="auto">
          <a:xfrm>
            <a:off x="3079750" y="1109663"/>
            <a:ext cx="298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6352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prstClr val="black"/>
                </a:solidFill>
              </a:rPr>
              <a:t>IMPIANTI DI CLIMATIZZAZIONE</a:t>
            </a:r>
          </a:p>
        </p:txBody>
      </p:sp>
      <p:sp>
        <p:nvSpPr>
          <p:cNvPr id="27651" name="Rettangolo 6"/>
          <p:cNvSpPr>
            <a:spLocks noChangeArrowheads="1"/>
          </p:cNvSpPr>
          <p:nvPr/>
        </p:nvSpPr>
        <p:spPr bwMode="auto">
          <a:xfrm>
            <a:off x="571500" y="1857375"/>
            <a:ext cx="8429625" cy="4308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 b="1">
                <a:solidFill>
                  <a:srgbClr val="69676D"/>
                </a:solidFill>
              </a:rPr>
              <a:t>POSSIBILI AUTOMAZIONI </a:t>
            </a:r>
          </a:p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200" b="1">
                <a:solidFill>
                  <a:srgbClr val="69676D"/>
                </a:solidFill>
              </a:rPr>
              <a:t>(in relazione ai parametri ambientali, presenza di utenti e agli scenari d’uso)</a:t>
            </a: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endParaRPr lang="it-IT" sz="1600">
              <a:solidFill>
                <a:prstClr val="black"/>
              </a:solidFill>
            </a:endParaRP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>
                <a:solidFill>
                  <a:prstClr val="black"/>
                </a:solidFill>
              </a:rPr>
              <a:t>Apertura/Chiusura – Regolazione valvole di zona per pannelli radianti;</a:t>
            </a: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endParaRPr lang="it-IT" sz="1600">
              <a:solidFill>
                <a:prstClr val="black"/>
              </a:solidFill>
            </a:endParaRP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>
                <a:solidFill>
                  <a:prstClr val="black"/>
                </a:solidFill>
              </a:rPr>
              <a:t>Apertura/Chiusura - Regolazione valvole termostatiche su radiatori</a:t>
            </a: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endParaRPr lang="it-IT" sz="1600">
              <a:solidFill>
                <a:prstClr val="black"/>
              </a:solidFill>
            </a:endParaRP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>
                <a:solidFill>
                  <a:prstClr val="black"/>
                </a:solidFill>
              </a:rPr>
              <a:t>Accensione/Spegnimento climatizzatori/ventilconvettori;</a:t>
            </a: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endParaRPr lang="it-IT" sz="1600">
              <a:solidFill>
                <a:prstClr val="black"/>
              </a:solidFill>
            </a:endParaRP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>
                <a:solidFill>
                  <a:prstClr val="black"/>
                </a:solidFill>
              </a:rPr>
              <a:t>Accensione/Spegnimento del Generatore</a:t>
            </a: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endParaRPr lang="it-IT" sz="1600">
              <a:solidFill>
                <a:prstClr val="black"/>
              </a:solidFill>
            </a:endParaRP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>
                <a:solidFill>
                  <a:prstClr val="black"/>
                </a:solidFill>
              </a:rPr>
              <a:t>Preaccensione impianto per ambienti/zone al mattino o al rientro;</a:t>
            </a: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endParaRPr lang="it-IT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1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t-IT" dirty="0"/>
              <a:t>Sistemi di B.A. per l’efficienza energetica</a:t>
            </a:r>
          </a:p>
        </p:txBody>
      </p:sp>
      <p:sp>
        <p:nvSpPr>
          <p:cNvPr id="41986" name="Rettangolo 5"/>
          <p:cNvSpPr>
            <a:spLocks noChangeArrowheads="1"/>
          </p:cNvSpPr>
          <p:nvPr/>
        </p:nvSpPr>
        <p:spPr bwMode="auto">
          <a:xfrm>
            <a:off x="3452813" y="1109663"/>
            <a:ext cx="22383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6352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prstClr val="black"/>
                </a:solidFill>
              </a:rPr>
              <a:t>IMPIANTO ELETTRICO</a:t>
            </a:r>
          </a:p>
        </p:txBody>
      </p:sp>
      <p:sp>
        <p:nvSpPr>
          <p:cNvPr id="28676" name="Rettangolo 9"/>
          <p:cNvSpPr>
            <a:spLocks noChangeArrowheads="1"/>
          </p:cNvSpPr>
          <p:nvPr/>
        </p:nvSpPr>
        <p:spPr bwMode="auto">
          <a:xfrm>
            <a:off x="571500" y="3214688"/>
            <a:ext cx="3143250" cy="14132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 b="1" dirty="0">
                <a:solidFill>
                  <a:srgbClr val="69676D"/>
                </a:solidFill>
              </a:rPr>
              <a:t>ATTUATORI</a:t>
            </a:r>
          </a:p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endParaRPr lang="it-IT" sz="1600" b="1" dirty="0">
              <a:solidFill>
                <a:srgbClr val="69676D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prstClr val="black"/>
                </a:solidFill>
              </a:rPr>
              <a:t>ON/OFF     </a:t>
            </a:r>
            <a:r>
              <a:rPr lang="it-IT" sz="1200" dirty="0" err="1">
                <a:solidFill>
                  <a:prstClr val="black"/>
                </a:solidFill>
              </a:rPr>
              <a:t>Dimmer</a:t>
            </a:r>
            <a:endParaRPr lang="it-IT" sz="12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i="1" dirty="0">
                <a:solidFill>
                  <a:prstClr val="black"/>
                </a:solidFill>
              </a:rPr>
              <a:t>Dispositivi da installare: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i="1" dirty="0">
                <a:solidFill>
                  <a:prstClr val="black"/>
                </a:solidFill>
              </a:rPr>
              <a:t>Prese elettriche controllate</a:t>
            </a:r>
            <a:endParaRPr lang="it-IT" sz="1200" b="1" i="1" dirty="0">
              <a:solidFill>
                <a:srgbClr val="69676D"/>
              </a:solidFill>
            </a:endParaRPr>
          </a:p>
        </p:txBody>
      </p:sp>
      <p:sp>
        <p:nvSpPr>
          <p:cNvPr id="28677" name="Rettangolo 12"/>
          <p:cNvSpPr>
            <a:spLocks noChangeArrowheads="1"/>
          </p:cNvSpPr>
          <p:nvPr/>
        </p:nvSpPr>
        <p:spPr bwMode="auto">
          <a:xfrm>
            <a:off x="571500" y="1857375"/>
            <a:ext cx="3143250" cy="1133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 b="1">
                <a:solidFill>
                  <a:srgbClr val="69676D"/>
                </a:solidFill>
              </a:rPr>
              <a:t>SENSORI</a:t>
            </a:r>
          </a:p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endParaRPr lang="it-IT" sz="1600" b="1">
              <a:solidFill>
                <a:srgbClr val="69676D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>
                <a:solidFill>
                  <a:prstClr val="black"/>
                </a:solidFill>
              </a:rPr>
              <a:t>Illuminamento</a:t>
            </a: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200">
                <a:solidFill>
                  <a:prstClr val="black"/>
                </a:solidFill>
              </a:rPr>
              <a:t>Rilevatore di presenza</a:t>
            </a: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1857375"/>
            <a:ext cx="17668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1" descr="pre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0025" y="4000500"/>
            <a:ext cx="284797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1857375"/>
            <a:ext cx="16351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703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t-IT" dirty="0"/>
              <a:t>Sistemi di B.A. per l’efficienza energetica</a:t>
            </a:r>
          </a:p>
        </p:txBody>
      </p:sp>
      <p:sp>
        <p:nvSpPr>
          <p:cNvPr id="43010" name="Rettangolo 5"/>
          <p:cNvSpPr>
            <a:spLocks noChangeArrowheads="1"/>
          </p:cNvSpPr>
          <p:nvPr/>
        </p:nvSpPr>
        <p:spPr bwMode="auto">
          <a:xfrm>
            <a:off x="3452813" y="1109663"/>
            <a:ext cx="22383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6352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prstClr val="black"/>
                </a:solidFill>
              </a:rPr>
              <a:t>IMPIANTO ELETTRICO</a:t>
            </a:r>
          </a:p>
        </p:txBody>
      </p:sp>
      <p:sp>
        <p:nvSpPr>
          <p:cNvPr id="28675" name="Rettangolo 6"/>
          <p:cNvSpPr>
            <a:spLocks noChangeArrowheads="1"/>
          </p:cNvSpPr>
          <p:nvPr/>
        </p:nvSpPr>
        <p:spPr bwMode="auto">
          <a:xfrm>
            <a:off x="571500" y="1857375"/>
            <a:ext cx="8429625" cy="3257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 b="1">
                <a:solidFill>
                  <a:srgbClr val="69676D"/>
                </a:solidFill>
              </a:rPr>
              <a:t>POSSIBILI AUTOMAZIONI</a:t>
            </a:r>
          </a:p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endParaRPr lang="it-IT" sz="1600" b="1">
              <a:solidFill>
                <a:srgbClr val="69676D"/>
              </a:solidFill>
            </a:endParaRP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>
                <a:solidFill>
                  <a:srgbClr val="000000"/>
                </a:solidFill>
              </a:rPr>
              <a:t>Accensione/Spegnimento dei punti luce in relazione alla presenza/assenza di utenti o agli scenari;</a:t>
            </a: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endParaRPr lang="it-IT" sz="1600">
              <a:solidFill>
                <a:srgbClr val="000000"/>
              </a:solidFill>
            </a:endParaRP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>
                <a:solidFill>
                  <a:srgbClr val="000000"/>
                </a:solidFill>
              </a:rPr>
              <a:t>Disattivazione dei dispositivi secondo ordini di priorità prestabiliti/personalizzati al fine di ridurre i </a:t>
            </a:r>
            <a:r>
              <a:rPr lang="it-IT" sz="1600" b="1">
                <a:solidFill>
                  <a:srgbClr val="000000"/>
                </a:solidFill>
              </a:rPr>
              <a:t>picchi di carico</a:t>
            </a:r>
            <a:r>
              <a:rPr lang="it-IT" sz="1600">
                <a:solidFill>
                  <a:srgbClr val="000000"/>
                </a:solidFill>
              </a:rPr>
              <a:t> del sistema e i conseguenti consumi</a:t>
            </a: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endParaRPr lang="it-IT" sz="1600">
              <a:solidFill>
                <a:srgbClr val="000000"/>
              </a:solidFill>
            </a:endParaRP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>
                <a:solidFill>
                  <a:srgbClr val="000000"/>
                </a:solidFill>
              </a:rPr>
              <a:t>Disattivazione di alcuni dispositivi in regime notturno o durante assenze prolungate</a:t>
            </a: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endParaRPr lang="it-IT" sz="1600">
              <a:solidFill>
                <a:srgbClr val="000000"/>
              </a:solidFill>
            </a:endParaRPr>
          </a:p>
          <a:p>
            <a:pPr algn="just" fontAlgn="base">
              <a:spcBef>
                <a:spcPts val="700"/>
              </a:spcBef>
              <a:spcAft>
                <a:spcPct val="0"/>
              </a:spcAft>
              <a:buClr>
                <a:srgbClr val="9CB084"/>
              </a:buClr>
              <a:buSzPct val="60000"/>
            </a:pPr>
            <a:r>
              <a:rPr lang="it-IT" sz="1600">
                <a:solidFill>
                  <a:srgbClr val="000000"/>
                </a:solidFill>
              </a:rPr>
              <a:t>Monitoraggio dei consumi e dell’eventuale energia prodotta da fonte rinnovabile (feedback)</a:t>
            </a:r>
            <a:endParaRPr lang="it-IT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5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it-IT" dirty="0"/>
              <a:t>Building Automation e </a:t>
            </a:r>
            <a:r>
              <a:rPr lang="it-IT" dirty="0" err="1"/>
              <a:t>smart</a:t>
            </a:r>
            <a:r>
              <a:rPr lang="it-IT" dirty="0"/>
              <a:t> </a:t>
            </a:r>
            <a:r>
              <a:rPr lang="it-IT" dirty="0" err="1"/>
              <a:t>grids</a:t>
            </a:r>
            <a:endParaRPr lang="it-IT" dirty="0"/>
          </a:p>
        </p:txBody>
      </p:sp>
      <p:sp>
        <p:nvSpPr>
          <p:cNvPr id="4" name="AutoShape 2" descr="http://www.sublimina.it/images/stories/smartgrid_454570a-6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http://www.sublimina.it/images/stories/smartgrid_454570a-61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1" name="Picture 5" descr="G:\POLITECNICO\Partecipazione Progetti\SMART CITIES\smartgrid_454570a-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5"/>
            <a:ext cx="7620001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31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it-IT" dirty="0"/>
              <a:t>Building Automation e </a:t>
            </a:r>
            <a:r>
              <a:rPr lang="it-IT" dirty="0" err="1"/>
              <a:t>smart</a:t>
            </a:r>
            <a:r>
              <a:rPr lang="it-IT" dirty="0"/>
              <a:t> </a:t>
            </a:r>
            <a:r>
              <a:rPr lang="it-IT" dirty="0" err="1"/>
              <a:t>cities</a:t>
            </a:r>
            <a:endParaRPr lang="it-IT" dirty="0"/>
          </a:p>
        </p:txBody>
      </p:sp>
      <p:sp>
        <p:nvSpPr>
          <p:cNvPr id="4" name="AutoShape 2" descr="http://www.sublimina.it/images/stories/smartgrid_454570a-6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AutoShape 4" descr="http://www.sublimina.it/images/stories/smartgrid_454570a-61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3073" name="Immagin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7" r="35829"/>
          <a:stretch>
            <a:fillRect/>
          </a:stretch>
        </p:blipFill>
        <p:spPr bwMode="auto">
          <a:xfrm>
            <a:off x="368300" y="1916832"/>
            <a:ext cx="140017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8301" y="5528265"/>
            <a:ext cx="18994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800" i="1" dirty="0" bmk="_Toc362965179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 sei assi di riferimento della </a:t>
            </a:r>
            <a:r>
              <a:rPr lang="it-IT" sz="800" i="1" dirty="0" err="1" bmk="_Toc362965179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smart</a:t>
            </a:r>
            <a:r>
              <a:rPr lang="it-IT" sz="800" i="1" dirty="0" bmk="_Toc362965179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city (Fonte: http://www.smart-cities.eu)</a:t>
            </a:r>
            <a:endParaRPr lang="it-IT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3076" name="Immagine 2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" t="6091" r="34451" b="5911"/>
          <a:stretch>
            <a:fillRect/>
          </a:stretch>
        </p:blipFill>
        <p:spPr bwMode="auto">
          <a:xfrm>
            <a:off x="4644008" y="1916832"/>
            <a:ext cx="37814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642568" y="5805264"/>
            <a:ext cx="360184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900" b="1" dirty="0" bmk="_Toc362965184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800" i="1" dirty="0" bmk="_Toc362965184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Distribuzione geografica dei principali investimenti europei in tema di </a:t>
            </a:r>
            <a:r>
              <a:rPr lang="it-IT" sz="800" i="1" dirty="0" err="1" bmk="_Toc362965184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smart</a:t>
            </a:r>
            <a:r>
              <a:rPr lang="it-IT" sz="800" i="1" dirty="0" bmk="_Toc362965184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800" i="1" dirty="0" err="1" bmk="_Toc362965184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cities</a:t>
            </a:r>
            <a:r>
              <a:rPr lang="it-IT" sz="800" i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(Fonte: </a:t>
            </a:r>
            <a:r>
              <a:rPr lang="it-IT" sz="800" i="1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European</a:t>
            </a:r>
            <a:r>
              <a:rPr lang="it-IT" sz="800" i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800" i="1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Commission</a:t>
            </a:r>
            <a:r>
              <a:rPr lang="it-IT" sz="800" i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it-IT" sz="800" i="1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Assessing</a:t>
            </a:r>
            <a:r>
              <a:rPr lang="it-IT" sz="800" i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Smart </a:t>
            </a:r>
            <a:r>
              <a:rPr lang="it-IT" sz="800" i="1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Grid</a:t>
            </a:r>
            <a:r>
              <a:rPr lang="it-IT" sz="800" i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Benefits and </a:t>
            </a:r>
            <a:r>
              <a:rPr lang="it-IT" sz="800" i="1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Impacts</a:t>
            </a:r>
            <a:r>
              <a:rPr lang="it-IT" sz="800" i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2012)</a:t>
            </a:r>
            <a:endParaRPr lang="it-IT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0" name="Immagine 245" descr="Descrizione: G:\POLITECNICO\BORSA GARIBALDI\BOOK\per rielaborazione immagini\300 dpi\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180022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Immagine 246" descr="Descrizione: G:\POLITECNICO\BORSA GARIBALDI\BOOK\per rielaborazione immagini\300 dpi\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24860"/>
            <a:ext cx="18002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195737" y="3817084"/>
            <a:ext cx="223224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800" i="1" dirty="0" bmk="_Toc36296518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Firmatari europei del </a:t>
            </a:r>
            <a:r>
              <a:rPr lang="it-IT" sz="800" i="1" dirty="0" err="1" bmk="_Toc36296518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Covenant</a:t>
            </a:r>
            <a:r>
              <a:rPr lang="it-IT" sz="800" i="1" dirty="0" bmk="_Toc36296518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of </a:t>
            </a:r>
            <a:r>
              <a:rPr lang="it-IT" sz="800" i="1" dirty="0" err="1" bmk="_Toc36296518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Majors</a:t>
            </a:r>
            <a:r>
              <a:rPr lang="it-IT" sz="800" i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(settembre 2013)</a:t>
            </a:r>
            <a:endParaRPr lang="it-IT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227487" y="5970766"/>
            <a:ext cx="19124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800" i="1" dirty="0" bmk="_Toc362965182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Comuni italiani aderenti al Patto dei Sindaci (settembre 2013)</a:t>
            </a:r>
            <a:endParaRPr lang="it-IT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38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t-IT" dirty="0"/>
              <a:t>Domotica e B.A.: aree di automazione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36513" y="1647825"/>
            <a:ext cx="8393112" cy="4495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sz="170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1700"/>
              <a:t>Comunicazione e Informazione;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it-IT" sz="170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it-IT" sz="170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it-IT" sz="170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it-IT" sz="170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it-IT" sz="170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sz="170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1700" b="1"/>
              <a:t>Gestione dell’ambiente  e Risparmio energetico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1700" b="1"/>
              <a:t>		</a:t>
            </a:r>
            <a:endParaRPr lang="it-IT" sz="1700"/>
          </a:p>
        </p:txBody>
      </p:sp>
      <p:sp>
        <p:nvSpPr>
          <p:cNvPr id="15364" name="CasellaDiTesto 4"/>
          <p:cNvSpPr txBox="1">
            <a:spLocks noChangeArrowheads="1"/>
          </p:cNvSpPr>
          <p:nvPr/>
        </p:nvSpPr>
        <p:spPr bwMode="auto">
          <a:xfrm>
            <a:off x="250825" y="2492375"/>
            <a:ext cx="5321300" cy="1377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400">
                <a:solidFill>
                  <a:prstClr val="black"/>
                </a:solidFill>
              </a:rPr>
              <a:t>Gestione di: telefono analogico o VOIP, segreteria telefonica, citofono o videocitofono, fax, comunicazioni interne (telefoniche o citofoniche), accesso Internet a banda larga (DSL, fibra ottica, ecc.), trasmissione dati per controllo remoto, informazioni e svago con sistemi audio-video (televisori, radio, DVD player, CD player, mp3 player, ricevitore satellitare, pay tv, ecc.), PC, scanner, stampanti, ecc.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85750" y="4729163"/>
            <a:ext cx="5357813" cy="12001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dirty="0">
                <a:solidFill>
                  <a:prstClr val="black"/>
                </a:solidFill>
              </a:rPr>
              <a:t>Gestione di </a:t>
            </a:r>
            <a:r>
              <a:rPr lang="it-IT" sz="1600" u="sng" dirty="0">
                <a:solidFill>
                  <a:prstClr val="black"/>
                </a:solidFill>
              </a:rPr>
              <a:t>componenti</a:t>
            </a:r>
            <a:r>
              <a:rPr lang="it-IT" sz="1600" dirty="0">
                <a:solidFill>
                  <a:prstClr val="black"/>
                </a:solidFill>
              </a:rPr>
              <a:t> e </a:t>
            </a:r>
            <a:r>
              <a:rPr lang="it-IT" sz="1600" u="sng" dirty="0">
                <a:solidFill>
                  <a:prstClr val="black"/>
                </a:solidFill>
              </a:rPr>
              <a:t>impianti</a:t>
            </a:r>
            <a:r>
              <a:rPr lang="it-IT" sz="1600" dirty="0">
                <a:solidFill>
                  <a:prstClr val="black"/>
                </a:solidFill>
              </a:rPr>
              <a:t> finalizzata a: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dirty="0">
                <a:solidFill>
                  <a:prstClr val="black"/>
                </a:solidFill>
              </a:rPr>
              <a:t>            Controllo dei parametri ambientali di comfort e IAQ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dirty="0">
                <a:solidFill>
                  <a:prstClr val="black"/>
                </a:solidFill>
              </a:rPr>
              <a:t>            Riduzione dei consumi</a:t>
            </a:r>
            <a:endParaRPr lang="it-IT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7413" name="Immagine 7" descr="schem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71625"/>
            <a:ext cx="3357563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5715000" y="2714625"/>
            <a:ext cx="1500188" cy="13668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715000" y="1500188"/>
            <a:ext cx="3286125" cy="1428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4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7" grpId="0" build="allAtOnce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Building Automation e Sostenibilità in edilizia</a:t>
            </a:r>
          </a:p>
        </p:txBody>
      </p:sp>
      <p:pic>
        <p:nvPicPr>
          <p:cNvPr id="1027" name="Picture 3" descr="G:\POLITECNICO\Tutoraggio\Sostenibilità di Sistemi e Processi\2013-14\Lezione Building Automation\foto (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5" t="7270" r="18478" b="9327"/>
          <a:stretch/>
        </p:blipFill>
        <p:spPr bwMode="auto">
          <a:xfrm rot="5400000">
            <a:off x="-266130" y="2088107"/>
            <a:ext cx="5036023" cy="450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20" y="1782000"/>
            <a:ext cx="4521180" cy="50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4556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Building </a:t>
            </a:r>
            <a:r>
              <a:rPr lang="it-IT" dirty="0" err="1"/>
              <a:t>Automation</a:t>
            </a:r>
            <a:r>
              <a:rPr lang="it-IT" dirty="0"/>
              <a:t> e Sostenibilità in edilizia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67" y="1628800"/>
            <a:ext cx="3082941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628800"/>
            <a:ext cx="3053339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t-IT" dirty="0"/>
              <a:t>Cenni storici</a:t>
            </a:r>
          </a:p>
        </p:txBody>
      </p:sp>
      <p:pic>
        <p:nvPicPr>
          <p:cNvPr id="1026" name="Immagine 3" descr="elettric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77199"/>
            <a:ext cx="18002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magine 4" descr="elettrica2 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11468"/>
            <a:ext cx="18002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magine 13" descr="G:\POLITECNICO\BORSA GARIBALDI\BOOK\per rielaborazione immagini\300 dpi\elettrica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77199"/>
            <a:ext cx="1797050" cy="23456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2051720" y="4119106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/>
              <a:t>La Casa Elettrica, Figini e Pollini1930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07504" y="531572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sz="1200" dirty="0"/>
              <a:t>Prototipo d’abitazione razionalista d’ispirazione </a:t>
            </a:r>
            <a:r>
              <a:rPr lang="it-IT" sz="1200" dirty="0" err="1"/>
              <a:t>lecorbusieriana</a:t>
            </a:r>
            <a:r>
              <a:rPr lang="it-IT" sz="1200" dirty="0"/>
              <a:t>, la casa era realizzata completamente in acciaio e vetro e conteneva al suo interno tutti gli elettrodomestici dell’epoca: macchina per cucire, bollitore, cucina elettrica, frigorifero, lavatrice, tostapane, scaldavivande, phon, aspirapolvere, scaldabagno. L’impianto elettrico era già studiato distinguendo i collegamenti fissi da quelli destinati ad apparecchi mobili; le porte erano prive di maniglie, in quanto controllate da un dispositivo elettrico.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72008" y="1590675"/>
            <a:ext cx="4607496" cy="5267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4717032" y="1590675"/>
            <a:ext cx="4319464" cy="5267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1" name="Immagine 21" descr="dyma1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76408"/>
            <a:ext cx="143827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Immagine 24" descr="dy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12" y="4008822"/>
            <a:ext cx="1840220" cy="262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211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6804248" y="5716230"/>
            <a:ext cx="165618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i="1" dirty="0" bmk="_Toc362965166"/>
              <a:t>Casa tecnologica </a:t>
            </a:r>
            <a:r>
              <a:rPr lang="it-IT" altLang="it-IT" i="1" dirty="0" err="1" bmk="_Toc362965166"/>
              <a:t>Dymaxion</a:t>
            </a:r>
            <a:r>
              <a:rPr lang="it-IT" altLang="it-IT" i="1" dirty="0" bmk="_Toc362965166"/>
              <a:t>,  Fuller1929</a:t>
            </a:r>
            <a:endParaRPr lang="it-IT" altLang="it-IT" i="1" dirty="0"/>
          </a:p>
        </p:txBody>
      </p:sp>
      <p:sp>
        <p:nvSpPr>
          <p:cNvPr id="25" name="Rettangolo 24"/>
          <p:cNvSpPr/>
          <p:nvPr/>
        </p:nvSpPr>
        <p:spPr>
          <a:xfrm>
            <a:off x="6372200" y="2060848"/>
            <a:ext cx="252028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dirty="0"/>
              <a:t>Prototipo di casa leggera, economica e ad alta efficienza energetica. La struttura prefabbricata reticolare a pianta esa­gonale, realizzata per lo più in un nuovo materiale metallico (</a:t>
            </a:r>
            <a:r>
              <a:rPr lang="it-IT" sz="1200" dirty="0" err="1"/>
              <a:t>casein</a:t>
            </a:r>
            <a:r>
              <a:rPr lang="it-IT" sz="1200" dirty="0"/>
              <a:t>) era</a:t>
            </a:r>
            <a:r>
              <a:rPr lang="it-IT" sz="1200" b="1" dirty="0"/>
              <a:t> </a:t>
            </a:r>
            <a:r>
              <a:rPr lang="it-IT" sz="1200" dirty="0"/>
              <a:t>sagomata similmente a una campana ruotante attorno ad un perno centrale che inglobava canalizzazioni, scarichi e un complesso sistema di lenti in grado di concentrare il calore e la luce del sole, restituiti all’abitazione per riscaldarla o illuminarla naturalmente.</a:t>
            </a:r>
          </a:p>
        </p:txBody>
      </p:sp>
    </p:spTree>
    <p:extLst>
      <p:ext uri="{BB962C8B-B14F-4D97-AF65-F5344CB8AC3E}">
        <p14:creationId xmlns:p14="http://schemas.microsoft.com/office/powerpoint/2010/main" val="27910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t-IT" dirty="0"/>
              <a:t>Cenni storici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979712" y="1665382"/>
            <a:ext cx="2699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dirty="0"/>
              <a:t>Questo edificio risulta dotato di numerosi accessori tecnologici che ri­guardano le telecomunicazioni (telefono, radio, televisione ecc.), gli ap­parati destinati alla sicurezza (videocitofoni, sensori di rilevazione pre­senze, ecc.), la gestione climatica, dell’illuminazione e in generale ener­getica, con pannelli di controllo in ogni locale. Luci e suoni vengono con­trollati da computer con la possibilità di coordinare immagini tridimen­sionali. Le variazioni ambientali sono intelligentemente attuate e coordi­nate in ragione del numero delle persone rilevate: quando all’esterno piove le finestre si chiudono ed entrano in funzione i sistemi di climati­zzazione e/o illuminazione; in presenza di idonee condizioni climatiche esterne, gli infissi, coordinati dalla rete di sensori disposta sul tetto, si aprono per favorire la ventilazione naturale.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72008" y="1590675"/>
            <a:ext cx="4607496" cy="43586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4717032" y="1590676"/>
            <a:ext cx="4319464" cy="51489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211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6732240" y="5681867"/>
            <a:ext cx="18722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/>
              <a:t>The house of the future, </a:t>
            </a:r>
            <a:r>
              <a:rPr lang="it-IT" dirty="0" err="1"/>
              <a:t>Cees</a:t>
            </a:r>
            <a:r>
              <a:rPr lang="it-IT" dirty="0"/>
              <a:t> Dam </a:t>
            </a:r>
            <a:r>
              <a:rPr lang="en-US" i="1" dirty="0"/>
              <a:t>1989 </a:t>
            </a:r>
            <a:endParaRPr lang="it-IT" altLang="it-IT" i="1" dirty="0"/>
          </a:p>
        </p:txBody>
      </p:sp>
      <p:sp>
        <p:nvSpPr>
          <p:cNvPr id="25" name="Rettangolo 24"/>
          <p:cNvSpPr/>
          <p:nvPr/>
        </p:nvSpPr>
        <p:spPr>
          <a:xfrm>
            <a:off x="6731630" y="1700808"/>
            <a:ext cx="22328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dirty="0"/>
              <a:t>Laboratorio </a:t>
            </a:r>
            <a:r>
              <a:rPr lang="it-IT" sz="1200" dirty="0" err="1"/>
              <a:t>domotico</a:t>
            </a:r>
            <a:r>
              <a:rPr lang="it-IT" sz="1200" dirty="0"/>
              <a:t> abi­tabile, in cui, tra le innovazioni presenti, si citano: vetri trattati per ridurre i depositi di sporco e per virare dal trasparente all’opaco, isolamento del tetto, resistenza al fuoco, aspirapolvere centralizzato, rivestimenti in vernici foto e termo-sensibili che creano variazioni suggestive, postazione per il telelavoro, assenza d’interruttori (tutta la casa è servita da un solo telecomando che va direzionato verso i ricevitori a infrarossi distribuiti sul soffitto, a loro volta collegati al computer centrale), sistemi evoluti antin­cendio, rilevazione gas, accesso tramite chip </a:t>
            </a:r>
            <a:r>
              <a:rPr lang="it-IT" sz="1200" dirty="0" err="1"/>
              <a:t>cards</a:t>
            </a:r>
            <a:r>
              <a:rPr lang="it-IT" sz="1200" dirty="0"/>
              <a:t> (rivelate dalle antenne nelle porte), diffusori sonori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074" name="Immagine 31" descr="tron 1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9" y="1714475"/>
            <a:ext cx="18002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magine 224" descr="tron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54" y="3296766"/>
            <a:ext cx="1438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07504" y="5369441"/>
            <a:ext cx="18721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i="1" dirty="0" bmk="_Toc362965174"/>
              <a:t>Tron House,  </a:t>
            </a:r>
            <a:r>
              <a:rPr lang="it-IT" altLang="it-IT" i="1" dirty="0" err="1" bmk="_Toc362965174"/>
              <a:t>Ken</a:t>
            </a:r>
            <a:r>
              <a:rPr lang="it-IT" altLang="it-IT" i="1" dirty="0" bmk="_Toc362965174"/>
              <a:t> Sakamura1989</a:t>
            </a:r>
            <a:endParaRPr lang="it-IT" altLang="it-IT" i="1" dirty="0" bmk="_Toc362965167"/>
          </a:p>
        </p:txBody>
      </p:sp>
      <p:pic>
        <p:nvPicPr>
          <p:cNvPr id="3080" name="Immagine 229" descr="futur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8"/>
          <a:stretch>
            <a:fillRect/>
          </a:stretch>
        </p:blipFill>
        <p:spPr bwMode="auto">
          <a:xfrm>
            <a:off x="4781115" y="1645920"/>
            <a:ext cx="18002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Immagine 234" descr="future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99" y="3933056"/>
            <a:ext cx="143827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268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3819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638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7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t-IT" dirty="0"/>
              <a:t>La B.A. in Italia dal 2009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1403648" y="1772816"/>
            <a:ext cx="56886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/>
              <a:t>Dal 2009, la Federazione Nazionale Imprese Elettrotecniche ed Elettroniche ha evidenziato la nascita di linee di sviluppo innovative, tra le quali quelle relative </a:t>
            </a:r>
          </a:p>
          <a:p>
            <a:pPr algn="just"/>
            <a:r>
              <a:rPr lang="it-IT" sz="1400" dirty="0"/>
              <a:t>	-all’efficienza energetica </a:t>
            </a:r>
          </a:p>
          <a:p>
            <a:pPr algn="just"/>
            <a:r>
              <a:rPr lang="it-IT" sz="1400" dirty="0"/>
              <a:t>	-e alla sostenibilità ambientale dell’edificio </a:t>
            </a:r>
          </a:p>
          <a:p>
            <a:pPr algn="just"/>
            <a:r>
              <a:rPr lang="it-IT" sz="1400" dirty="0"/>
              <a:t>basate sulla diffusione dei sistemi di Building Automation.</a:t>
            </a:r>
          </a:p>
          <a:p>
            <a:pPr algn="just"/>
            <a:endParaRPr lang="it-IT" sz="1400" dirty="0"/>
          </a:p>
          <a:p>
            <a:pPr algn="just"/>
            <a:r>
              <a:rPr lang="it-IT" sz="1400" dirty="0"/>
              <a:t>Da allora, i fattori che ne hanno influenzato la crescita sono stati diversi: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/>
              <a:t>la diffusione della cultura della domotica sia tra gli utenti finali che tra gli operatori;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/>
              <a:t>sono stati, peraltro, avviati importanti piani di formazione degli installatori per trasferire le conoscenze delle nuove modalità di realizzazione degli impianti e degli scenari realizzabili;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/>
              <a:t>la comunicazione è migliorata grazie ai media che hanno evidenziato nei loro messaggi i benefici concreti della domotica in termini di maggiore sicurezza, comfort e gestione degli impianti che utilizzano fonti rinnovabili;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/>
              <a:t>diffusione di tecnologie </a:t>
            </a:r>
            <a:r>
              <a:rPr lang="it-IT" sz="1400" dirty="0" err="1"/>
              <a:t>low</a:t>
            </a:r>
            <a:r>
              <a:rPr lang="it-IT" sz="1400" dirty="0"/>
              <a:t> </a:t>
            </a:r>
            <a:r>
              <a:rPr lang="it-IT" sz="1400" dirty="0" err="1"/>
              <a:t>cost</a:t>
            </a:r>
            <a:r>
              <a:rPr lang="it-IT" sz="1400" dirty="0"/>
              <a:t> basate su comunicazione radio.</a:t>
            </a:r>
          </a:p>
        </p:txBody>
      </p:sp>
    </p:spTree>
    <p:extLst>
      <p:ext uri="{BB962C8B-B14F-4D97-AF65-F5344CB8AC3E}">
        <p14:creationId xmlns:p14="http://schemas.microsoft.com/office/powerpoint/2010/main" val="155359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Ve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una">
  <a:themeElements>
    <a:clrScheme name="Galassi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ert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Galassia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3227</Words>
  <Application>Microsoft Office PowerPoint</Application>
  <PresentationFormat>Presentazione su schermo (4:3)</PresentationFormat>
  <Paragraphs>359</Paragraphs>
  <Slides>37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37</vt:i4>
      </vt:variant>
    </vt:vector>
  </HeadingPairs>
  <TitlesOfParts>
    <vt:vector size="44" baseType="lpstr">
      <vt:lpstr>Arial</vt:lpstr>
      <vt:lpstr>Calibri</vt:lpstr>
      <vt:lpstr>Gill Sans MT</vt:lpstr>
      <vt:lpstr>Wingdings</vt:lpstr>
      <vt:lpstr>Wingdings 2</vt:lpstr>
      <vt:lpstr>Luna</vt:lpstr>
      <vt:lpstr>1_Luna</vt:lpstr>
      <vt:lpstr>Corso di Sostenibilità dei sistemi edilizi A.A. 2024/25 Prof. Guido R. Dell’Osso   </vt:lpstr>
      <vt:lpstr>Domotica e Building Automation</vt:lpstr>
      <vt:lpstr>Domotica e B.A.: aree di automazione</vt:lpstr>
      <vt:lpstr>Domotica e B.A.: aree di automazione</vt:lpstr>
      <vt:lpstr>Building Automation e Sostenibilità in edilizia</vt:lpstr>
      <vt:lpstr>Building Automation e Sostenibilità in edilizia</vt:lpstr>
      <vt:lpstr>Cenni storici</vt:lpstr>
      <vt:lpstr>Cenni storici</vt:lpstr>
      <vt:lpstr>La B.A. in Italia dal 2009</vt:lpstr>
      <vt:lpstr>Domotica e B.A.: scale di intervento e potenzialità</vt:lpstr>
      <vt:lpstr>Presentazione standard di PowerPoint</vt:lpstr>
      <vt:lpstr>Lo sviluppo delle tecnlologie low cost e user firendly e il governo dei sistemi da remoto</vt:lpstr>
      <vt:lpstr>La B.A. per l’edificio intelligente</vt:lpstr>
      <vt:lpstr>La B.A. e le valutazioni di sostenibilità</vt:lpstr>
      <vt:lpstr>L’architettura dei sistemi domotici e di B.A. (in particolare per l’ottimizzazione dei consumi energetici)</vt:lpstr>
      <vt:lpstr>I sensori per il comfort e per il risparmio energetico</vt:lpstr>
      <vt:lpstr>Attuatori</vt:lpstr>
      <vt:lpstr>Esempio nel residenziale</vt:lpstr>
      <vt:lpstr>Esempio nel residenziale</vt:lpstr>
      <vt:lpstr>Esempio nel non residenziale  EFFICIENTAMENTO ENERGETICO DELL’AEROSTAZIONE DI BARI </vt:lpstr>
      <vt:lpstr>Esempio nel non residenziale EFFICIENTAMENTO ENERGETICO DELL’AEROSTAZIONE DI BARI Struttura del sistema di automazione e supervisione – livello di campo  </vt:lpstr>
      <vt:lpstr>Esempio nel non residenziale EFFICIENTAMENTO ENERGETICO DELL’AEROSTAZIONE DI BARI Struttura del sistema di automazione e supervisione – livello di campo  </vt:lpstr>
      <vt:lpstr>Esempio nel non residenziale  EFFICIENTAMENTO ENERGETICO DELL’AEROSTAZIONE DI BARI </vt:lpstr>
      <vt:lpstr>Building Automation e risparmio energetico degli edifici: L’architettura adattiva</vt:lpstr>
      <vt:lpstr>Building Automation e risparmio energetico degli edifici: l’architettura adattiva – esempi di soluzioni consolidate</vt:lpstr>
      <vt:lpstr>Building Automation e risparmio energetico degli edifici: Integrazione con la bioclimatica</vt:lpstr>
      <vt:lpstr>Sistemi di B.A. per l’efficienza energetica  </vt:lpstr>
      <vt:lpstr>Sistemi di B.A. per l’efficienza energetica</vt:lpstr>
      <vt:lpstr>Sistemi di B.A. per l’efficienza energetica</vt:lpstr>
      <vt:lpstr>Sistemi di B.A. per l’efficienza energetica</vt:lpstr>
      <vt:lpstr>Sistemi di B.A. per l’efficienza energetica</vt:lpstr>
      <vt:lpstr>Sistemi di B.A. per l’efficienza energetica</vt:lpstr>
      <vt:lpstr>Sistemi di B.A. per l’efficienza energetica</vt:lpstr>
      <vt:lpstr>Sistemi di B.A. per l’efficienza energetica</vt:lpstr>
      <vt:lpstr>Sistemi di B.A. per l’efficienza energetica</vt:lpstr>
      <vt:lpstr>Building Automation e smart grids</vt:lpstr>
      <vt:lpstr>Building Automation e smart cities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Domotica per il risparmio energetico  Prof. Guido R. Dell’Osso</dc:title>
  <dc:creator>Alessandra</dc:creator>
  <cp:lastModifiedBy>Prof. Guido Raffaele Dell'Osso</cp:lastModifiedBy>
  <cp:revision>66</cp:revision>
  <dcterms:created xsi:type="dcterms:W3CDTF">2012-04-07T15:20:59Z</dcterms:created>
  <dcterms:modified xsi:type="dcterms:W3CDTF">2025-05-11T08:16:47Z</dcterms:modified>
</cp:coreProperties>
</file>